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5" r:id="rId3"/>
    <p:sldId id="426" r:id="rId4"/>
    <p:sldId id="256" r:id="rId5"/>
    <p:sldId id="427" r:id="rId6"/>
    <p:sldId id="435" r:id="rId7"/>
    <p:sldId id="428" r:id="rId8"/>
    <p:sldId id="432" r:id="rId9"/>
    <p:sldId id="433" r:id="rId10"/>
    <p:sldId id="434" r:id="rId11"/>
    <p:sldId id="429" r:id="rId12"/>
    <p:sldId id="430" r:id="rId13"/>
    <p:sldId id="440" r:id="rId14"/>
    <p:sldId id="441" r:id="rId15"/>
    <p:sldId id="442" r:id="rId16"/>
    <p:sldId id="443" r:id="rId17"/>
    <p:sldId id="431" r:id="rId18"/>
    <p:sldId id="436" r:id="rId19"/>
    <p:sldId id="437" r:id="rId20"/>
    <p:sldId id="444" r:id="rId21"/>
    <p:sldId id="448" r:id="rId22"/>
    <p:sldId id="438" r:id="rId23"/>
    <p:sldId id="449" r:id="rId24"/>
    <p:sldId id="439" r:id="rId25"/>
    <p:sldId id="450" r:id="rId26"/>
    <p:sldId id="451" r:id="rId27"/>
    <p:sldId id="452" r:id="rId28"/>
    <p:sldId id="445" r:id="rId29"/>
    <p:sldId id="453" r:id="rId30"/>
    <p:sldId id="454" r:id="rId31"/>
    <p:sldId id="455" r:id="rId32"/>
    <p:sldId id="456" r:id="rId33"/>
    <p:sldId id="446" r:id="rId34"/>
    <p:sldId id="447" r:id="rId35"/>
    <p:sldId id="460" r:id="rId36"/>
    <p:sldId id="461" r:id="rId37"/>
    <p:sldId id="457" r:id="rId38"/>
    <p:sldId id="462" r:id="rId39"/>
    <p:sldId id="458" r:id="rId40"/>
    <p:sldId id="459" r:id="rId41"/>
    <p:sldId id="467" r:id="rId42"/>
    <p:sldId id="463" r:id="rId43"/>
    <p:sldId id="464" r:id="rId44"/>
    <p:sldId id="465" r:id="rId45"/>
    <p:sldId id="471" r:id="rId46"/>
    <p:sldId id="472" r:id="rId47"/>
    <p:sldId id="468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69" r:id="rId57"/>
    <p:sldId id="481" r:id="rId58"/>
    <p:sldId id="482" r:id="rId59"/>
    <p:sldId id="483" r:id="rId60"/>
    <p:sldId id="470" r:id="rId61"/>
    <p:sldId id="466" r:id="rId62"/>
    <p:sldId id="484" r:id="rId63"/>
    <p:sldId id="485" r:id="rId64"/>
    <p:sldId id="486" r:id="rId65"/>
    <p:sldId id="487" r:id="rId66"/>
    <p:sldId id="488" r:id="rId67"/>
    <p:sldId id="489" r:id="rId68"/>
    <p:sldId id="493" r:id="rId69"/>
    <p:sldId id="494" r:id="rId70"/>
    <p:sldId id="490" r:id="rId71"/>
    <p:sldId id="491" r:id="rId72"/>
    <p:sldId id="492" r:id="rId73"/>
    <p:sldId id="529" r:id="rId74"/>
    <p:sldId id="530" r:id="rId75"/>
    <p:sldId id="531" r:id="rId76"/>
    <p:sldId id="495" r:id="rId77"/>
    <p:sldId id="496" r:id="rId78"/>
    <p:sldId id="527" r:id="rId79"/>
    <p:sldId id="532" r:id="rId80"/>
    <p:sldId id="528" r:id="rId81"/>
    <p:sldId id="497" r:id="rId82"/>
    <p:sldId id="498" r:id="rId83"/>
    <p:sldId id="499" r:id="rId84"/>
    <p:sldId id="501" r:id="rId85"/>
    <p:sldId id="507" r:id="rId86"/>
    <p:sldId id="504" r:id="rId87"/>
    <p:sldId id="505" r:id="rId88"/>
    <p:sldId id="506" r:id="rId89"/>
    <p:sldId id="502" r:id="rId90"/>
    <p:sldId id="503" r:id="rId91"/>
    <p:sldId id="521" r:id="rId92"/>
    <p:sldId id="522" r:id="rId93"/>
    <p:sldId id="523" r:id="rId94"/>
    <p:sldId id="524" r:id="rId95"/>
    <p:sldId id="525" r:id="rId96"/>
    <p:sldId id="526" r:id="rId97"/>
    <p:sldId id="516" r:id="rId98"/>
    <p:sldId id="500" r:id="rId99"/>
    <p:sldId id="517" r:id="rId100"/>
    <p:sldId id="518" r:id="rId101"/>
    <p:sldId id="519" r:id="rId10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0CD"/>
    <a:srgbClr val="F19D34"/>
    <a:srgbClr val="D6252E"/>
    <a:srgbClr val="158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685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27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70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46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34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35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96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025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886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5079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432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25A73-72CA-463F-A302-B691013CFEBE}" type="datetimeFigureOut">
              <a:rPr lang="ru-RU" smtClean="0"/>
              <a:t>23.07.2022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39C16-A112-4891-9FBA-EBE02307C2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47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4"/>
                </a:solidFill>
              </a:rPr>
              <a:t>HTML </a:t>
            </a:r>
            <a:r>
              <a:rPr lang="uk-UA" sz="6000" b="1" dirty="0" smtClean="0">
                <a:solidFill>
                  <a:schemeClr val="accent4"/>
                </a:solidFill>
              </a:rPr>
              <a:t>і</a:t>
            </a:r>
            <a:r>
              <a:rPr lang="en-US" sz="6000" b="1" dirty="0" smtClean="0">
                <a:solidFill>
                  <a:schemeClr val="accent4"/>
                </a:solidFill>
              </a:rPr>
              <a:t> CSS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9836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4"/>
                </a:solidFill>
              </a:rPr>
              <a:t>HTML-</a:t>
            </a:r>
            <a:r>
              <a:rPr lang="uk-UA" sz="4400" b="1" dirty="0" smtClean="0">
                <a:solidFill>
                  <a:schemeClr val="accent4"/>
                </a:solidFill>
              </a:rPr>
              <a:t>розмітка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/>
              <a:t>Елемент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/>
              <a:t>Тег</a:t>
            </a:r>
            <a:endParaRPr lang="en-US" sz="36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40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000" dirty="0" smtClean="0">
                <a:solidFill>
                  <a:srgbClr val="1110CD"/>
                </a:solidFill>
              </a:rPr>
              <a:t>&lt;</a:t>
            </a:r>
            <a:r>
              <a:rPr lang="uk-UA" sz="4000" dirty="0" err="1" smtClean="0">
                <a:solidFill>
                  <a:srgbClr val="1110CD"/>
                </a:solidFill>
              </a:rPr>
              <a:t>ім</a:t>
            </a:r>
            <a:r>
              <a:rPr lang="en-US" sz="4000" dirty="0" smtClean="0">
                <a:solidFill>
                  <a:srgbClr val="1110CD"/>
                </a:solidFill>
              </a:rPr>
              <a:t>’</a:t>
            </a:r>
            <a:r>
              <a:rPr lang="uk-UA" sz="4000" dirty="0" smtClean="0">
                <a:solidFill>
                  <a:srgbClr val="1110CD"/>
                </a:solidFill>
              </a:rPr>
              <a:t>я</a:t>
            </a:r>
            <a:r>
              <a:rPr lang="en-US" sz="4000" dirty="0" smtClean="0">
                <a:solidFill>
                  <a:srgbClr val="1110CD"/>
                </a:solidFill>
              </a:rPr>
              <a:t>&gt;</a:t>
            </a:r>
            <a:r>
              <a:rPr lang="uk-UA" sz="4000" dirty="0" smtClean="0"/>
              <a:t>вміст</a:t>
            </a:r>
            <a:r>
              <a:rPr lang="en-US" sz="4000" dirty="0" smtClean="0">
                <a:solidFill>
                  <a:srgbClr val="1110CD"/>
                </a:solidFill>
              </a:rPr>
              <a:t>&lt;/</a:t>
            </a:r>
            <a:r>
              <a:rPr lang="uk-UA" sz="4000" dirty="0" err="1" smtClean="0">
                <a:solidFill>
                  <a:srgbClr val="1110CD"/>
                </a:solidFill>
              </a:rPr>
              <a:t>ім</a:t>
            </a:r>
            <a:r>
              <a:rPr lang="en-US" sz="4000" dirty="0">
                <a:solidFill>
                  <a:srgbClr val="1110CD"/>
                </a:solidFill>
              </a:rPr>
              <a:t>’</a:t>
            </a:r>
            <a:r>
              <a:rPr lang="uk-UA" sz="4000" dirty="0">
                <a:solidFill>
                  <a:srgbClr val="1110CD"/>
                </a:solidFill>
              </a:rPr>
              <a:t>я</a:t>
            </a:r>
            <a:r>
              <a:rPr lang="en-US" sz="4000" dirty="0">
                <a:solidFill>
                  <a:srgbClr val="111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284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Допомагаємо</a:t>
            </a:r>
            <a:r>
              <a:rPr lang="ru-RU" sz="4400" b="1" dirty="0" smtClean="0">
                <a:solidFill>
                  <a:schemeClr val="accent4"/>
                </a:solidFill>
              </a:rPr>
              <a:t> роботам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97" y="1295972"/>
            <a:ext cx="89916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Емуляція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заголовків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відповіді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527561"/>
            <a:ext cx="9001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Структура </a:t>
            </a:r>
            <a:r>
              <a:rPr lang="en-US" sz="4400" b="1" dirty="0" smtClean="0">
                <a:solidFill>
                  <a:schemeClr val="accent4"/>
                </a:solidFill>
              </a:rPr>
              <a:t>HTML-</a:t>
            </a:r>
            <a:r>
              <a:rPr lang="uk-UA" sz="4400" b="1" dirty="0" smtClean="0">
                <a:solidFill>
                  <a:schemeClr val="accent4"/>
                </a:solidFill>
              </a:rPr>
              <a:t>документу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&lt;html&gt;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   &lt;</a:t>
            </a:r>
            <a:r>
              <a:rPr lang="en-US" sz="3600" dirty="0">
                <a:solidFill>
                  <a:srgbClr val="1110CD"/>
                </a:solidFill>
              </a:rPr>
              <a:t>head&gt;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/>
              <a:t>      </a:t>
            </a:r>
            <a:r>
              <a:rPr lang="uk-UA" sz="3600" dirty="0" smtClean="0">
                <a:solidFill>
                  <a:srgbClr val="F19D34"/>
                </a:solidFill>
              </a:rPr>
              <a:t>Службова </a:t>
            </a:r>
            <a:r>
              <a:rPr lang="uk-UA" sz="3600" dirty="0">
                <a:solidFill>
                  <a:srgbClr val="F19D34"/>
                </a:solidFill>
              </a:rPr>
              <a:t>інформація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   </a:t>
            </a:r>
            <a:r>
              <a:rPr lang="uk-UA" sz="3600" dirty="0" smtClean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head&gt;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   &lt;</a:t>
            </a:r>
            <a:r>
              <a:rPr lang="en-US" sz="3600" dirty="0">
                <a:solidFill>
                  <a:srgbClr val="1110CD"/>
                </a:solidFill>
              </a:rPr>
              <a:t>body&gt;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/>
              <a:t>      </a:t>
            </a:r>
            <a:r>
              <a:rPr lang="uk-UA" sz="3600" dirty="0" smtClean="0">
                <a:solidFill>
                  <a:srgbClr val="F19D34"/>
                </a:solidFill>
              </a:rPr>
              <a:t>Вміст </a:t>
            </a:r>
            <a:r>
              <a:rPr lang="uk-UA" sz="3600" dirty="0">
                <a:solidFill>
                  <a:srgbClr val="F19D34"/>
                </a:solidFill>
              </a:rPr>
              <a:t>документу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/>
              <a:t>   </a:t>
            </a:r>
            <a:r>
              <a:rPr lang="uk-UA" sz="3600" dirty="0" smtClean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body&gt;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&lt;/html&gt;</a:t>
            </a:r>
            <a:endParaRPr lang="en-US" sz="4000" dirty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8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З</a:t>
            </a:r>
            <a:r>
              <a:rPr lang="ru-RU" sz="4400" b="1" dirty="0" err="1" smtClean="0">
                <a:solidFill>
                  <a:schemeClr val="accent4"/>
                </a:solidFill>
              </a:rPr>
              <a:t>аголовок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>
                <a:solidFill>
                  <a:schemeClr val="accent4"/>
                </a:solidFill>
              </a:rPr>
              <a:t>документа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7931" y="1373849"/>
            <a:ext cx="9464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&lt;head</a:t>
            </a:r>
            <a:r>
              <a:rPr lang="en-US" sz="3600" dirty="0" smtClean="0">
                <a:solidFill>
                  <a:srgbClr val="1110CD"/>
                </a:solidFill>
              </a:rPr>
              <a:t>&gt;</a:t>
            </a:r>
            <a:endParaRPr lang="uk-UA" sz="36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>
                <a:solidFill>
                  <a:srgbClr val="1110CD"/>
                </a:solidFill>
              </a:rPr>
              <a:t>     </a:t>
            </a:r>
            <a:r>
              <a:rPr lang="en-US" sz="3600" dirty="0" smtClean="0">
                <a:solidFill>
                  <a:srgbClr val="F19D34"/>
                </a:solidFill>
              </a:rPr>
              <a:t>&lt;</a:t>
            </a:r>
            <a:r>
              <a:rPr lang="en-US" sz="3600" dirty="0">
                <a:solidFill>
                  <a:srgbClr val="F19D34"/>
                </a:solidFill>
              </a:rPr>
              <a:t>title&gt;</a:t>
            </a:r>
            <a:r>
              <a:rPr lang="ru-RU" sz="3600" dirty="0" err="1">
                <a:solidFill>
                  <a:srgbClr val="00B0F0"/>
                </a:solidFill>
              </a:rPr>
              <a:t>Мій</a:t>
            </a:r>
            <a:r>
              <a:rPr lang="ru-RU" sz="3600" dirty="0">
                <a:solidFill>
                  <a:srgbClr val="00B0F0"/>
                </a:solidFill>
              </a:rPr>
              <a:t> перший документ</a:t>
            </a:r>
            <a:r>
              <a:rPr lang="ru-RU" sz="3600" dirty="0">
                <a:solidFill>
                  <a:srgbClr val="F19D34"/>
                </a:solidFill>
              </a:rPr>
              <a:t>&lt;/</a:t>
            </a:r>
            <a:r>
              <a:rPr lang="en-US" sz="3600" dirty="0">
                <a:solidFill>
                  <a:srgbClr val="F19D34"/>
                </a:solidFill>
              </a:rPr>
              <a:t>title</a:t>
            </a:r>
            <a:r>
              <a:rPr lang="en-US" sz="3600" dirty="0" smtClean="0">
                <a:solidFill>
                  <a:srgbClr val="F19D34"/>
                </a:solidFill>
              </a:rPr>
              <a:t>&gt;</a:t>
            </a:r>
            <a:endParaRPr lang="uk-UA" sz="3600" dirty="0" smtClean="0">
              <a:solidFill>
                <a:srgbClr val="F19D34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head&gt;</a:t>
            </a:r>
          </a:p>
        </p:txBody>
      </p:sp>
    </p:spTree>
    <p:extLst>
      <p:ext uri="{BB962C8B-B14F-4D97-AF65-F5344CB8AC3E}">
        <p14:creationId xmlns:p14="http://schemas.microsoft.com/office/powerpoint/2010/main" val="331821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Коментарі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931" y="1373849"/>
            <a:ext cx="9464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>
                <a:solidFill>
                  <a:srgbClr val="1110CD"/>
                </a:solidFill>
              </a:rPr>
              <a:t>&lt;</a:t>
            </a:r>
            <a:r>
              <a:rPr lang="uk-UA" sz="3600" dirty="0" err="1">
                <a:solidFill>
                  <a:srgbClr val="1110CD"/>
                </a:solidFill>
              </a:rPr>
              <a:t>head</a:t>
            </a:r>
            <a:r>
              <a:rPr lang="uk-UA" sz="3600" dirty="0">
                <a:solidFill>
                  <a:srgbClr val="1110CD"/>
                </a:solidFill>
              </a:rPr>
              <a:t>&gt;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/>
              <a:t>     </a:t>
            </a:r>
            <a:r>
              <a:rPr lang="uk-UA" sz="3600" dirty="0" smtClean="0">
                <a:solidFill>
                  <a:srgbClr val="92D050"/>
                </a:solidFill>
              </a:rPr>
              <a:t>&lt;!-- </a:t>
            </a:r>
            <a:r>
              <a:rPr lang="uk-UA" sz="3600" dirty="0">
                <a:solidFill>
                  <a:srgbClr val="92D050"/>
                </a:solidFill>
              </a:rPr>
              <a:t>Це заголовок документа --&gt;</a:t>
            </a:r>
            <a:r>
              <a:rPr lang="uk-UA" sz="3600" dirty="0"/>
              <a:t>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/>
              <a:t>     </a:t>
            </a:r>
            <a:r>
              <a:rPr lang="uk-UA" sz="3600" dirty="0" smtClean="0">
                <a:solidFill>
                  <a:srgbClr val="F19D34"/>
                </a:solidFill>
              </a:rPr>
              <a:t>&lt;</a:t>
            </a:r>
            <a:r>
              <a:rPr lang="uk-UA" sz="3600" dirty="0" err="1">
                <a:solidFill>
                  <a:srgbClr val="F19D34"/>
                </a:solidFill>
              </a:rPr>
              <a:t>title</a:t>
            </a:r>
            <a:r>
              <a:rPr lang="uk-UA" sz="3600" dirty="0">
                <a:solidFill>
                  <a:srgbClr val="F19D34"/>
                </a:solidFill>
              </a:rPr>
              <a:t>&gt;</a:t>
            </a:r>
            <a:r>
              <a:rPr lang="uk-UA" sz="3600" dirty="0">
                <a:solidFill>
                  <a:srgbClr val="00B0F0"/>
                </a:solidFill>
              </a:rPr>
              <a:t>Мій перший документ</a:t>
            </a:r>
            <a:r>
              <a:rPr lang="uk-UA" sz="3600" dirty="0">
                <a:solidFill>
                  <a:srgbClr val="F19D34"/>
                </a:solidFill>
              </a:rPr>
              <a:t>&lt;/</a:t>
            </a:r>
            <a:r>
              <a:rPr lang="uk-UA" sz="3600" dirty="0" err="1">
                <a:solidFill>
                  <a:srgbClr val="F19D34"/>
                </a:solidFill>
              </a:rPr>
              <a:t>title</a:t>
            </a:r>
            <a:r>
              <a:rPr lang="uk-UA" sz="3600" dirty="0">
                <a:solidFill>
                  <a:srgbClr val="F19D34"/>
                </a:solidFill>
              </a:rPr>
              <a:t>&gt;</a:t>
            </a:r>
            <a:r>
              <a:rPr lang="uk-UA" sz="3600" dirty="0"/>
              <a:t>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>
                <a:solidFill>
                  <a:srgbClr val="1110CD"/>
                </a:solidFill>
              </a:rPr>
              <a:t>&lt;/</a:t>
            </a:r>
            <a:r>
              <a:rPr lang="uk-UA" sz="3600" dirty="0" err="1">
                <a:solidFill>
                  <a:srgbClr val="1110CD"/>
                </a:solidFill>
              </a:rPr>
              <a:t>head</a:t>
            </a:r>
            <a:r>
              <a:rPr lang="uk-UA" sz="3600" dirty="0">
                <a:solidFill>
                  <a:srgbClr val="1110CD"/>
                </a:solidFill>
              </a:rPr>
              <a:t>&gt;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>
                <a:solidFill>
                  <a:srgbClr val="1110CD"/>
                </a:solidFill>
              </a:rPr>
              <a:t>&lt;</a:t>
            </a:r>
            <a:r>
              <a:rPr lang="uk-UA" sz="3600" dirty="0" err="1">
                <a:solidFill>
                  <a:srgbClr val="1110CD"/>
                </a:solidFill>
              </a:rPr>
              <a:t>body</a:t>
            </a:r>
            <a:r>
              <a:rPr lang="uk-UA" sz="3600" dirty="0">
                <a:solidFill>
                  <a:srgbClr val="1110CD"/>
                </a:solidFill>
              </a:rPr>
              <a:t>&gt;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/>
              <a:t>     </a:t>
            </a:r>
            <a:r>
              <a:rPr lang="uk-UA" sz="3600" dirty="0" smtClean="0">
                <a:solidFill>
                  <a:srgbClr val="92D050"/>
                </a:solidFill>
              </a:rPr>
              <a:t>&lt;!-- </a:t>
            </a:r>
            <a:r>
              <a:rPr lang="uk-UA" sz="3600" dirty="0">
                <a:solidFill>
                  <a:srgbClr val="92D050"/>
                </a:solidFill>
              </a:rPr>
              <a:t>Тут буде вміст документа --&gt;</a:t>
            </a:r>
            <a:r>
              <a:rPr lang="uk-UA" sz="3600" dirty="0"/>
              <a:t>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600" dirty="0" smtClean="0">
                <a:solidFill>
                  <a:srgbClr val="1110CD"/>
                </a:solidFill>
              </a:rPr>
              <a:t>&lt;/</a:t>
            </a:r>
            <a:r>
              <a:rPr lang="uk-UA" sz="3600" dirty="0" err="1">
                <a:solidFill>
                  <a:srgbClr val="1110CD"/>
                </a:solidFill>
              </a:rPr>
              <a:t>body</a:t>
            </a:r>
            <a:r>
              <a:rPr lang="uk-UA" sz="3600" dirty="0">
                <a:solidFill>
                  <a:srgbClr val="1110CD"/>
                </a:solidFill>
              </a:rPr>
              <a:t>&gt;</a:t>
            </a:r>
            <a:endParaRPr lang="en-US" sz="3600" dirty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6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Заголовки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931" y="1373849"/>
            <a:ext cx="94646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&lt;h1&gt;</a:t>
            </a:r>
            <a:r>
              <a:rPr lang="uk-UA" sz="3600" dirty="0">
                <a:solidFill>
                  <a:srgbClr val="92D050"/>
                </a:solidFill>
              </a:rPr>
              <a:t>Заголовок першого рівня</a:t>
            </a:r>
            <a:r>
              <a:rPr lang="uk-UA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h1&gt;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</a:t>
            </a:r>
            <a:r>
              <a:rPr lang="en-US" sz="3600" dirty="0">
                <a:solidFill>
                  <a:srgbClr val="1110CD"/>
                </a:solidFill>
              </a:rPr>
              <a:t>h2&gt;</a:t>
            </a:r>
            <a:r>
              <a:rPr lang="uk-UA" sz="3600" dirty="0">
                <a:solidFill>
                  <a:srgbClr val="92D050"/>
                </a:solidFill>
              </a:rPr>
              <a:t>Заголовок другого рівня</a:t>
            </a:r>
            <a:r>
              <a:rPr lang="uk-UA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h2&gt;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</a:t>
            </a:r>
            <a:r>
              <a:rPr lang="en-US" sz="3600" dirty="0">
                <a:solidFill>
                  <a:srgbClr val="1110CD"/>
                </a:solidFill>
              </a:rPr>
              <a:t>h3&gt;</a:t>
            </a:r>
            <a:r>
              <a:rPr lang="uk-UA" sz="3600" dirty="0">
                <a:solidFill>
                  <a:srgbClr val="92D050"/>
                </a:solidFill>
              </a:rPr>
              <a:t>Заголовок третього рівня</a:t>
            </a:r>
            <a:r>
              <a:rPr lang="uk-UA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h3&gt;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</a:t>
            </a:r>
            <a:r>
              <a:rPr lang="en-US" sz="3600" dirty="0">
                <a:solidFill>
                  <a:srgbClr val="1110CD"/>
                </a:solidFill>
              </a:rPr>
              <a:t>h4&gt;</a:t>
            </a:r>
            <a:r>
              <a:rPr lang="uk-UA" sz="3600" dirty="0">
                <a:solidFill>
                  <a:srgbClr val="92D050"/>
                </a:solidFill>
              </a:rPr>
              <a:t>Заголовок четвертого рівня</a:t>
            </a:r>
            <a:r>
              <a:rPr lang="uk-UA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h4&gt;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</a:t>
            </a:r>
            <a:r>
              <a:rPr lang="en-US" sz="3600" dirty="0">
                <a:solidFill>
                  <a:srgbClr val="1110CD"/>
                </a:solidFill>
              </a:rPr>
              <a:t>h5&gt;</a:t>
            </a:r>
            <a:r>
              <a:rPr lang="uk-UA" sz="3600" dirty="0">
                <a:solidFill>
                  <a:srgbClr val="92D050"/>
                </a:solidFill>
              </a:rPr>
              <a:t>Заголовок п'ятого рівня</a:t>
            </a:r>
            <a:r>
              <a:rPr lang="uk-UA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h5&gt;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</a:t>
            </a:r>
            <a:r>
              <a:rPr lang="en-US" sz="3600" dirty="0">
                <a:solidFill>
                  <a:srgbClr val="1110CD"/>
                </a:solidFill>
              </a:rPr>
              <a:t>h6&gt;</a:t>
            </a:r>
            <a:r>
              <a:rPr lang="uk-UA" sz="3600" dirty="0">
                <a:solidFill>
                  <a:srgbClr val="92D050"/>
                </a:solidFill>
              </a:rPr>
              <a:t>Заголовок шостого рівня</a:t>
            </a:r>
            <a:r>
              <a:rPr lang="uk-UA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h6&gt;</a:t>
            </a:r>
          </a:p>
        </p:txBody>
      </p:sp>
    </p:spTree>
    <p:extLst>
      <p:ext uri="{BB962C8B-B14F-4D97-AF65-F5344CB8AC3E}">
        <p14:creationId xmlns:p14="http://schemas.microsoft.com/office/powerpoint/2010/main" val="9248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Абзац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931" y="1373849"/>
            <a:ext cx="9464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</a:t>
            </a:r>
            <a:r>
              <a:rPr lang="en-US" sz="3600" dirty="0">
                <a:solidFill>
                  <a:srgbClr val="1110CD"/>
                </a:solidFill>
              </a:rPr>
              <a:t>p&gt;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600" dirty="0" err="1">
                <a:solidFill>
                  <a:srgbClr val="92D050"/>
                </a:solidFill>
              </a:rPr>
              <a:t>Браузери</a:t>
            </a:r>
            <a:r>
              <a:rPr lang="ru-RU" sz="3600" dirty="0">
                <a:solidFill>
                  <a:srgbClr val="92D050"/>
                </a:solidFill>
              </a:rPr>
              <a:t>, </a:t>
            </a:r>
            <a:r>
              <a:rPr lang="ru-RU" sz="3600" dirty="0" err="1">
                <a:solidFill>
                  <a:srgbClr val="92D050"/>
                </a:solidFill>
              </a:rPr>
              <a:t>які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інтерпретують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м'які</a:t>
            </a:r>
            <a:endParaRPr lang="ru-RU" sz="3600" dirty="0">
              <a:solidFill>
                <a:srgbClr val="92D050"/>
              </a:solidFill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600" dirty="0">
                <a:solidFill>
                  <a:srgbClr val="92D050"/>
                </a:solidFill>
              </a:rPr>
              <a:t>переноси </a:t>
            </a:r>
            <a:r>
              <a:rPr lang="ru-RU" sz="3600" dirty="0" err="1">
                <a:solidFill>
                  <a:srgbClr val="92D050"/>
                </a:solidFill>
              </a:rPr>
              <a:t>повинні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забезпечувати</a:t>
            </a:r>
            <a:endParaRPr lang="ru-RU" sz="3600" dirty="0">
              <a:solidFill>
                <a:srgbClr val="92D050"/>
              </a:solidFill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600" dirty="0" err="1">
                <a:solidFill>
                  <a:srgbClr val="92D050"/>
                </a:solidFill>
              </a:rPr>
              <a:t>наступну</a:t>
            </a:r>
            <a:r>
              <a:rPr lang="ru-RU" sz="3600" dirty="0">
                <a:solidFill>
                  <a:srgbClr val="92D050"/>
                </a:solidFill>
              </a:rPr>
              <a:t> семантику: </a:t>
            </a:r>
            <a:r>
              <a:rPr lang="ru-RU" sz="3600" dirty="0" err="1">
                <a:solidFill>
                  <a:srgbClr val="92D050"/>
                </a:solidFill>
              </a:rPr>
              <a:t>якщо</a:t>
            </a:r>
            <a:r>
              <a:rPr lang="ru-RU" sz="3600" dirty="0">
                <a:solidFill>
                  <a:srgbClr val="92D050"/>
                </a:solidFill>
              </a:rPr>
              <a:t> рядок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600" dirty="0" err="1">
                <a:solidFill>
                  <a:srgbClr val="92D050"/>
                </a:solidFill>
              </a:rPr>
              <a:t>припиняється</a:t>
            </a:r>
            <a:r>
              <a:rPr lang="ru-RU" sz="3600" dirty="0">
                <a:solidFill>
                  <a:srgbClr val="92D050"/>
                </a:solidFill>
              </a:rPr>
              <a:t> в </a:t>
            </a:r>
            <a:r>
              <a:rPr lang="ru-RU" sz="3600" dirty="0" err="1">
                <a:solidFill>
                  <a:srgbClr val="92D050"/>
                </a:solidFill>
              </a:rPr>
              <a:t>місці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м'якого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перенесення</a:t>
            </a:r>
            <a:r>
              <a:rPr lang="ru-RU" sz="3600" dirty="0">
                <a:solidFill>
                  <a:srgbClr val="92D050"/>
                </a:solidFill>
              </a:rPr>
              <a:t>,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600" dirty="0" err="1">
                <a:solidFill>
                  <a:srgbClr val="92D050"/>
                </a:solidFill>
              </a:rPr>
              <a:t>кінці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першого</a:t>
            </a:r>
            <a:r>
              <a:rPr lang="ru-RU" sz="3600" dirty="0">
                <a:solidFill>
                  <a:srgbClr val="92D050"/>
                </a:solidFill>
              </a:rPr>
              <a:t> рядка </a:t>
            </a:r>
            <a:r>
              <a:rPr lang="ru-RU" sz="3600" dirty="0" err="1">
                <a:solidFill>
                  <a:srgbClr val="92D050"/>
                </a:solidFill>
              </a:rPr>
              <a:t>має</a:t>
            </a:r>
            <a:r>
              <a:rPr lang="ru-RU" sz="3600" dirty="0">
                <a:solidFill>
                  <a:srgbClr val="92D050"/>
                </a:solidFill>
              </a:rPr>
              <a:t> </a:t>
            </a:r>
            <a:r>
              <a:rPr lang="ru-RU" sz="3600" dirty="0" err="1">
                <a:solidFill>
                  <a:srgbClr val="92D050"/>
                </a:solidFill>
              </a:rPr>
              <a:t>відображатися</a:t>
            </a:r>
            <a:endParaRPr lang="ru-RU" sz="3600" dirty="0">
              <a:solidFill>
                <a:srgbClr val="92D050"/>
              </a:solidFill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600" dirty="0">
                <a:solidFill>
                  <a:srgbClr val="92D050"/>
                </a:solidFill>
              </a:rPr>
              <a:t>с</a:t>
            </a:r>
            <a:r>
              <a:rPr lang="ru-RU" sz="3600" dirty="0" smtClean="0">
                <a:solidFill>
                  <a:srgbClr val="92D050"/>
                </a:solidFill>
              </a:rPr>
              <a:t>имвол </a:t>
            </a:r>
            <a:r>
              <a:rPr lang="ru-RU" sz="3600" dirty="0" err="1">
                <a:solidFill>
                  <a:srgbClr val="92D050"/>
                </a:solidFill>
              </a:rPr>
              <a:t>перенесення</a:t>
            </a:r>
            <a:r>
              <a:rPr lang="ru-RU" sz="3600" dirty="0" smtClean="0">
                <a:solidFill>
                  <a:srgbClr val="92D050"/>
                </a:solidFill>
              </a:rPr>
              <a:t>.</a:t>
            </a:r>
            <a:endParaRPr lang="ru-RU" sz="3600" dirty="0">
              <a:solidFill>
                <a:srgbClr val="92D05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p&gt;</a:t>
            </a:r>
          </a:p>
        </p:txBody>
      </p:sp>
    </p:spTree>
    <p:extLst>
      <p:ext uri="{BB962C8B-B14F-4D97-AF65-F5344CB8AC3E}">
        <p14:creationId xmlns:p14="http://schemas.microsoft.com/office/powerpoint/2010/main" val="279214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Атрибути </a:t>
            </a:r>
            <a:r>
              <a:rPr lang="uk-UA" sz="4400" b="1" dirty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2153" y="3522138"/>
            <a:ext cx="9464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4400" dirty="0" smtClean="0">
                <a:solidFill>
                  <a:srgbClr val="00B0F0"/>
                </a:solidFill>
              </a:rPr>
              <a:t>&lt;</a:t>
            </a:r>
            <a:r>
              <a:rPr lang="en-US" sz="4400" dirty="0" err="1">
                <a:solidFill>
                  <a:srgbClr val="00B0F0"/>
                </a:solidFill>
              </a:rPr>
              <a:t>hr</a:t>
            </a:r>
            <a:r>
              <a:rPr lang="en-US" sz="4400" dirty="0">
                <a:solidFill>
                  <a:srgbClr val="1110CD"/>
                </a:solidFill>
              </a:rPr>
              <a:t> align</a:t>
            </a:r>
            <a:r>
              <a:rPr lang="en-US" sz="4400" dirty="0"/>
              <a:t>=</a:t>
            </a:r>
            <a:r>
              <a:rPr lang="en-US" sz="4400" dirty="0">
                <a:solidFill>
                  <a:srgbClr val="D6252E"/>
                </a:solidFill>
              </a:rPr>
              <a:t>‘center’</a:t>
            </a:r>
            <a:r>
              <a:rPr lang="en-US" sz="4400" dirty="0">
                <a:solidFill>
                  <a:srgbClr val="1110CD"/>
                </a:solidFill>
              </a:rPr>
              <a:t> width</a:t>
            </a:r>
            <a:r>
              <a:rPr lang="en-US" sz="4400" dirty="0"/>
              <a:t>=</a:t>
            </a:r>
            <a:r>
              <a:rPr lang="en-US" sz="4400" dirty="0">
                <a:solidFill>
                  <a:srgbClr val="D6252E"/>
                </a:solidFill>
              </a:rPr>
              <a:t>‘500’</a:t>
            </a:r>
            <a:r>
              <a:rPr lang="en-US" sz="4400" dirty="0">
                <a:solidFill>
                  <a:srgbClr val="00B0F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105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Авторське </a:t>
            </a:r>
            <a:r>
              <a:rPr lang="uk-UA" sz="4400" b="1" dirty="0">
                <a:solidFill>
                  <a:schemeClr val="accent4"/>
                </a:solidFill>
              </a:rPr>
              <a:t>форматування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931" y="1373849"/>
            <a:ext cx="94646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rgbClr val="1110CD"/>
                </a:solidFill>
              </a:rPr>
              <a:t>&lt;pre&gt;</a:t>
            </a:r>
          </a:p>
          <a:p>
            <a:pPr lvl="1"/>
            <a:r>
              <a:rPr lang="ru-RU" sz="2800" dirty="0">
                <a:solidFill>
                  <a:srgbClr val="F19D34"/>
                </a:solidFill>
              </a:rPr>
              <a:t>Як умру, то </a:t>
            </a:r>
            <a:r>
              <a:rPr lang="ru-RU" sz="2800" dirty="0" err="1">
                <a:solidFill>
                  <a:srgbClr val="F19D34"/>
                </a:solidFill>
              </a:rPr>
              <a:t>поховайте</a:t>
            </a:r>
            <a:endParaRPr lang="ru-RU" sz="2800" dirty="0">
              <a:solidFill>
                <a:srgbClr val="F19D34"/>
              </a:solidFill>
            </a:endParaRPr>
          </a:p>
          <a:p>
            <a:pPr lvl="1"/>
            <a:r>
              <a:rPr lang="ru-RU" sz="2800" dirty="0" smtClean="0">
                <a:solidFill>
                  <a:srgbClr val="F19D34"/>
                </a:solidFill>
              </a:rPr>
              <a:t>	Мене </a:t>
            </a:r>
            <a:r>
              <a:rPr lang="ru-RU" sz="2800" dirty="0">
                <a:solidFill>
                  <a:srgbClr val="F19D34"/>
                </a:solidFill>
              </a:rPr>
              <a:t>на </a:t>
            </a:r>
            <a:r>
              <a:rPr lang="ru-RU" sz="2800" dirty="0" err="1">
                <a:solidFill>
                  <a:srgbClr val="F19D34"/>
                </a:solidFill>
              </a:rPr>
              <a:t>могилі</a:t>
            </a:r>
            <a:endParaRPr lang="ru-RU" sz="2800" dirty="0">
              <a:solidFill>
                <a:srgbClr val="F19D34"/>
              </a:solidFill>
            </a:endParaRPr>
          </a:p>
          <a:p>
            <a:pPr lvl="1"/>
            <a:r>
              <a:rPr lang="ru-RU" sz="2800" dirty="0" smtClean="0">
                <a:solidFill>
                  <a:srgbClr val="F19D34"/>
                </a:solidFill>
              </a:rPr>
              <a:t>		</a:t>
            </a:r>
            <a:r>
              <a:rPr lang="ru-RU" sz="2800" dirty="0" err="1" smtClean="0">
                <a:solidFill>
                  <a:srgbClr val="F19D34"/>
                </a:solidFill>
              </a:rPr>
              <a:t>Серед</a:t>
            </a:r>
            <a:r>
              <a:rPr lang="ru-RU" sz="2800" dirty="0" smtClean="0">
                <a:solidFill>
                  <a:srgbClr val="F19D34"/>
                </a:solidFill>
              </a:rPr>
              <a:t> </a:t>
            </a:r>
            <a:r>
              <a:rPr lang="ru-RU" sz="2800" dirty="0">
                <a:solidFill>
                  <a:srgbClr val="F19D34"/>
                </a:solidFill>
              </a:rPr>
              <a:t>степу широкого</a:t>
            </a:r>
          </a:p>
          <a:p>
            <a:pPr lvl="1"/>
            <a:r>
              <a:rPr lang="ru-RU" sz="2800" dirty="0">
                <a:solidFill>
                  <a:srgbClr val="F19D34"/>
                </a:solidFill>
              </a:rPr>
              <a:t>На </a:t>
            </a:r>
            <a:r>
              <a:rPr lang="ru-RU" sz="2800" dirty="0" err="1">
                <a:solidFill>
                  <a:srgbClr val="F19D34"/>
                </a:solidFill>
              </a:rPr>
              <a:t>Вкраїні</a:t>
            </a:r>
            <a:r>
              <a:rPr lang="ru-RU" sz="2800" dirty="0">
                <a:solidFill>
                  <a:srgbClr val="F19D34"/>
                </a:solidFill>
              </a:rPr>
              <a:t> </a:t>
            </a:r>
            <a:r>
              <a:rPr lang="ru-RU" sz="2800" dirty="0" err="1">
                <a:solidFill>
                  <a:srgbClr val="F19D34"/>
                </a:solidFill>
              </a:rPr>
              <a:t>милій</a:t>
            </a:r>
            <a:r>
              <a:rPr lang="ru-RU" sz="2800" dirty="0">
                <a:solidFill>
                  <a:srgbClr val="F19D34"/>
                </a:solidFill>
              </a:rPr>
              <a:t>,</a:t>
            </a:r>
          </a:p>
          <a:p>
            <a:pPr lvl="1"/>
            <a:r>
              <a:rPr lang="ru-RU" sz="2800" dirty="0" smtClean="0">
                <a:solidFill>
                  <a:srgbClr val="F19D34"/>
                </a:solidFill>
              </a:rPr>
              <a:t>	</a:t>
            </a:r>
            <a:r>
              <a:rPr lang="ru-RU" sz="2800" dirty="0" err="1" smtClean="0">
                <a:solidFill>
                  <a:srgbClr val="F19D34"/>
                </a:solidFill>
              </a:rPr>
              <a:t>Щоб</a:t>
            </a:r>
            <a:r>
              <a:rPr lang="ru-RU" sz="2800" dirty="0" smtClean="0">
                <a:solidFill>
                  <a:srgbClr val="F19D34"/>
                </a:solidFill>
              </a:rPr>
              <a:t> </a:t>
            </a:r>
            <a:r>
              <a:rPr lang="ru-RU" sz="2800" dirty="0">
                <a:solidFill>
                  <a:srgbClr val="F19D34"/>
                </a:solidFill>
              </a:rPr>
              <a:t>лани </a:t>
            </a:r>
            <a:r>
              <a:rPr lang="ru-RU" sz="2800" dirty="0" err="1">
                <a:solidFill>
                  <a:srgbClr val="F19D34"/>
                </a:solidFill>
              </a:rPr>
              <a:t>широкополі</a:t>
            </a:r>
            <a:r>
              <a:rPr lang="ru-RU" sz="2800" dirty="0">
                <a:solidFill>
                  <a:srgbClr val="F19D34"/>
                </a:solidFill>
              </a:rPr>
              <a:t>,</a:t>
            </a:r>
          </a:p>
          <a:p>
            <a:pPr lvl="1"/>
            <a:r>
              <a:rPr lang="ru-RU" sz="2800" dirty="0" smtClean="0">
                <a:solidFill>
                  <a:srgbClr val="F19D34"/>
                </a:solidFill>
              </a:rPr>
              <a:t>		І </a:t>
            </a:r>
            <a:r>
              <a:rPr lang="ru-RU" sz="2800" dirty="0" err="1">
                <a:solidFill>
                  <a:srgbClr val="F19D34"/>
                </a:solidFill>
              </a:rPr>
              <a:t>Дніпро</a:t>
            </a:r>
            <a:r>
              <a:rPr lang="ru-RU" sz="2800" dirty="0">
                <a:solidFill>
                  <a:srgbClr val="F19D34"/>
                </a:solidFill>
              </a:rPr>
              <a:t>, і </a:t>
            </a:r>
            <a:r>
              <a:rPr lang="ru-RU" sz="2800" dirty="0" err="1">
                <a:solidFill>
                  <a:srgbClr val="F19D34"/>
                </a:solidFill>
              </a:rPr>
              <a:t>кручі</a:t>
            </a:r>
            <a:endParaRPr lang="ru-RU" sz="2800" dirty="0">
              <a:solidFill>
                <a:srgbClr val="F19D34"/>
              </a:solidFill>
            </a:endParaRPr>
          </a:p>
          <a:p>
            <a:pPr lvl="1"/>
            <a:r>
              <a:rPr lang="ru-RU" sz="2800" dirty="0" err="1">
                <a:solidFill>
                  <a:srgbClr val="F19D34"/>
                </a:solidFill>
              </a:rPr>
              <a:t>Було</a:t>
            </a:r>
            <a:r>
              <a:rPr lang="ru-RU" sz="2800" dirty="0">
                <a:solidFill>
                  <a:srgbClr val="F19D34"/>
                </a:solidFill>
              </a:rPr>
              <a:t> видно, </a:t>
            </a:r>
            <a:r>
              <a:rPr lang="ru-RU" sz="2800" dirty="0" err="1">
                <a:solidFill>
                  <a:srgbClr val="F19D34"/>
                </a:solidFill>
              </a:rPr>
              <a:t>було</a:t>
            </a:r>
            <a:r>
              <a:rPr lang="ru-RU" sz="2800" dirty="0">
                <a:solidFill>
                  <a:srgbClr val="F19D34"/>
                </a:solidFill>
              </a:rPr>
              <a:t> </a:t>
            </a:r>
            <a:r>
              <a:rPr lang="ru-RU" sz="2800" dirty="0" err="1">
                <a:solidFill>
                  <a:srgbClr val="F19D34"/>
                </a:solidFill>
              </a:rPr>
              <a:t>чути</a:t>
            </a:r>
            <a:r>
              <a:rPr lang="ru-RU" sz="2800" dirty="0">
                <a:solidFill>
                  <a:srgbClr val="F19D34"/>
                </a:solidFill>
              </a:rPr>
              <a:t>,</a:t>
            </a:r>
          </a:p>
          <a:p>
            <a:pPr lvl="1"/>
            <a:r>
              <a:rPr lang="ru-RU" sz="2800" dirty="0" smtClean="0">
                <a:solidFill>
                  <a:srgbClr val="F19D34"/>
                </a:solidFill>
              </a:rPr>
              <a:t>	Як </a:t>
            </a:r>
            <a:r>
              <a:rPr lang="ru-RU" sz="2800" dirty="0">
                <a:solidFill>
                  <a:srgbClr val="F19D34"/>
                </a:solidFill>
              </a:rPr>
              <a:t>реве ревучий</a:t>
            </a:r>
            <a:r>
              <a:rPr lang="ru-RU" sz="2800" dirty="0" smtClean="0">
                <a:solidFill>
                  <a:srgbClr val="F19D34"/>
                </a:solidFill>
              </a:rPr>
              <a:t>.</a:t>
            </a:r>
            <a:endParaRPr lang="en-US" sz="2800" dirty="0">
              <a:solidFill>
                <a:srgbClr val="F19D34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smtClean="0">
                <a:solidFill>
                  <a:srgbClr val="1110CD"/>
                </a:solidFill>
              </a:rPr>
              <a:t>&lt;/</a:t>
            </a:r>
            <a:r>
              <a:rPr lang="en-US" sz="3600" dirty="0" smtClean="0">
                <a:solidFill>
                  <a:srgbClr val="1110CD"/>
                </a:solidFill>
              </a:rPr>
              <a:t>pre&gt;</a:t>
            </a:r>
            <a:endParaRPr lang="en-US" sz="3600" dirty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Форматування</a:t>
            </a:r>
            <a:r>
              <a:rPr lang="ru-RU" sz="4400" b="1" dirty="0" smtClean="0">
                <a:solidFill>
                  <a:schemeClr val="accent4"/>
                </a:solidFill>
              </a:rPr>
              <a:t> тексту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477" y="1295972"/>
            <a:ext cx="94646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&lt;strong&gt;</a:t>
            </a:r>
            <a:r>
              <a:rPr lang="ru-RU" sz="3600" dirty="0" err="1">
                <a:solidFill>
                  <a:srgbClr val="F19D34"/>
                </a:solidFill>
              </a:rPr>
              <a:t>Дуже</a:t>
            </a:r>
            <a:r>
              <a:rPr lang="ru-RU" sz="3600" dirty="0">
                <a:solidFill>
                  <a:srgbClr val="F19D34"/>
                </a:solidFill>
              </a:rPr>
              <a:t> </a:t>
            </a:r>
            <a:r>
              <a:rPr lang="ru-RU" sz="3600" dirty="0" err="1">
                <a:solidFill>
                  <a:srgbClr val="F19D34"/>
                </a:solidFill>
              </a:rPr>
              <a:t>важливий</a:t>
            </a:r>
            <a:r>
              <a:rPr lang="ru-RU" sz="3600" dirty="0">
                <a:solidFill>
                  <a:srgbClr val="F19D34"/>
                </a:solidFill>
              </a:rPr>
              <a:t> текст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strong&gt;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</a:t>
            </a:r>
            <a:r>
              <a:rPr lang="en-US" sz="3600" dirty="0" err="1">
                <a:solidFill>
                  <a:srgbClr val="1110CD"/>
                </a:solidFill>
              </a:rPr>
              <a:t>em</a:t>
            </a:r>
            <a:r>
              <a:rPr lang="en-US" sz="3600" dirty="0">
                <a:solidFill>
                  <a:srgbClr val="1110CD"/>
                </a:solidFill>
              </a:rPr>
              <a:t>&gt;</a:t>
            </a:r>
            <a:r>
              <a:rPr lang="ru-RU" sz="3600" dirty="0">
                <a:solidFill>
                  <a:srgbClr val="F19D34"/>
                </a:solidFill>
              </a:rPr>
              <a:t>Просто </a:t>
            </a:r>
            <a:r>
              <a:rPr lang="ru-RU" sz="3600" dirty="0" err="1">
                <a:solidFill>
                  <a:srgbClr val="F19D34"/>
                </a:solidFill>
              </a:rPr>
              <a:t>важливий</a:t>
            </a:r>
            <a:r>
              <a:rPr lang="ru-RU" sz="3600" dirty="0">
                <a:solidFill>
                  <a:srgbClr val="F19D34"/>
                </a:solidFill>
              </a:rPr>
              <a:t> текст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 err="1">
                <a:solidFill>
                  <a:srgbClr val="1110CD"/>
                </a:solidFill>
              </a:rPr>
              <a:t>em</a:t>
            </a:r>
            <a:r>
              <a:rPr lang="en-US" sz="3600" dirty="0">
                <a:solidFill>
                  <a:srgbClr val="1110CD"/>
                </a:solidFill>
              </a:rPr>
              <a:t>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&lt;ins&gt;</a:t>
            </a:r>
            <a:r>
              <a:rPr lang="ru-RU" sz="3600" dirty="0" err="1">
                <a:solidFill>
                  <a:srgbClr val="F19D34"/>
                </a:solidFill>
              </a:rPr>
              <a:t>Підкреслений</a:t>
            </a:r>
            <a:r>
              <a:rPr lang="ru-RU" sz="3600" dirty="0">
                <a:solidFill>
                  <a:srgbClr val="F19D34"/>
                </a:solidFill>
              </a:rPr>
              <a:t> текст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ins&gt;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&lt;cite&gt;</a:t>
            </a:r>
            <a:r>
              <a:rPr lang="ru-RU" sz="3600" dirty="0">
                <a:solidFill>
                  <a:srgbClr val="F19D34"/>
                </a:solidFill>
              </a:rPr>
              <a:t>Цитата </a:t>
            </a:r>
            <a:r>
              <a:rPr lang="ru-RU" sz="3600" dirty="0" err="1">
                <a:solidFill>
                  <a:srgbClr val="F19D34"/>
                </a:solidFill>
              </a:rPr>
              <a:t>курсивним</a:t>
            </a:r>
            <a:r>
              <a:rPr lang="ru-RU" sz="3600" dirty="0">
                <a:solidFill>
                  <a:srgbClr val="F19D34"/>
                </a:solidFill>
              </a:rPr>
              <a:t> текстом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cite&gt;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&lt;big&gt;</a:t>
            </a:r>
            <a:r>
              <a:rPr lang="ru-RU" sz="3600" dirty="0" err="1">
                <a:solidFill>
                  <a:srgbClr val="F19D34"/>
                </a:solidFill>
              </a:rPr>
              <a:t>Збільшили</a:t>
            </a:r>
            <a:r>
              <a:rPr lang="ru-RU" sz="3600" dirty="0">
                <a:solidFill>
                  <a:srgbClr val="F19D34"/>
                </a:solidFill>
              </a:rPr>
              <a:t> шрифт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big&gt;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1110CD"/>
                </a:solidFill>
              </a:rPr>
              <a:t>&lt;small&gt;</a:t>
            </a:r>
            <a:r>
              <a:rPr lang="ru-RU" sz="3600" dirty="0" err="1">
                <a:solidFill>
                  <a:srgbClr val="F19D34"/>
                </a:solidFill>
              </a:rPr>
              <a:t>Зменшили</a:t>
            </a:r>
            <a:r>
              <a:rPr lang="ru-RU" sz="3600" dirty="0">
                <a:solidFill>
                  <a:srgbClr val="F19D34"/>
                </a:solidFill>
              </a:rPr>
              <a:t> шрифт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small&gt;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19D34"/>
                </a:solidFill>
              </a:rPr>
              <a:t>3</a:t>
            </a:r>
            <a:r>
              <a:rPr lang="en-US" sz="3600" dirty="0">
                <a:solidFill>
                  <a:srgbClr val="1110CD"/>
                </a:solidFill>
              </a:rPr>
              <a:t>&lt;sup&gt;</a:t>
            </a:r>
            <a:r>
              <a:rPr lang="en-US" sz="3600" dirty="0">
                <a:solidFill>
                  <a:srgbClr val="F19D34"/>
                </a:solidFill>
              </a:rPr>
              <a:t>2</a:t>
            </a:r>
            <a:r>
              <a:rPr lang="en-US" sz="3600" dirty="0">
                <a:solidFill>
                  <a:srgbClr val="1110CD"/>
                </a:solidFill>
              </a:rPr>
              <a:t>&lt;/sup&gt;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F19D34"/>
                </a:solidFill>
              </a:rPr>
              <a:t>H</a:t>
            </a:r>
            <a:r>
              <a:rPr lang="en-US" sz="3600" dirty="0">
                <a:solidFill>
                  <a:srgbClr val="1110CD"/>
                </a:solidFill>
              </a:rPr>
              <a:t>&lt;sub&gt;</a:t>
            </a:r>
            <a:r>
              <a:rPr lang="en-US" sz="3600" dirty="0">
                <a:solidFill>
                  <a:srgbClr val="F19D34"/>
                </a:solidFill>
              </a:rPr>
              <a:t>2</a:t>
            </a:r>
            <a:r>
              <a:rPr lang="en-US" sz="3600" dirty="0">
                <a:solidFill>
                  <a:srgbClr val="1110CD"/>
                </a:solidFill>
              </a:rPr>
              <a:t>&lt;sub&gt;O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>
                <a:solidFill>
                  <a:srgbClr val="F19D34"/>
                </a:solidFill>
              </a:rPr>
              <a:t>Фірма</a:t>
            </a:r>
            <a:r>
              <a:rPr lang="ru-RU" sz="3600" dirty="0">
                <a:solidFill>
                  <a:srgbClr val="1110CD"/>
                </a:solidFill>
              </a:rPr>
              <a:t> &lt;</a:t>
            </a:r>
            <a:r>
              <a:rPr lang="en-US" sz="3600" dirty="0">
                <a:solidFill>
                  <a:srgbClr val="1110CD"/>
                </a:solidFill>
              </a:rPr>
              <a:t>q </a:t>
            </a:r>
            <a:r>
              <a:rPr lang="en-US" sz="3600" dirty="0" err="1">
                <a:solidFill>
                  <a:srgbClr val="00B0F0"/>
                </a:solidFill>
              </a:rPr>
              <a:t>lang</a:t>
            </a:r>
            <a:r>
              <a:rPr lang="en-US" sz="3600" dirty="0"/>
              <a:t>=</a:t>
            </a:r>
            <a:r>
              <a:rPr lang="en-US" sz="3600" dirty="0">
                <a:solidFill>
                  <a:srgbClr val="D6252E"/>
                </a:solidFill>
              </a:rPr>
              <a:t>"</a:t>
            </a:r>
            <a:r>
              <a:rPr lang="en-US" sz="3600" dirty="0" err="1">
                <a:solidFill>
                  <a:srgbClr val="D6252E"/>
                </a:solidFill>
              </a:rPr>
              <a:t>ru</a:t>
            </a:r>
            <a:r>
              <a:rPr lang="en-US" sz="3600" dirty="0">
                <a:solidFill>
                  <a:srgbClr val="D6252E"/>
                </a:solidFill>
              </a:rPr>
              <a:t>"</a:t>
            </a:r>
            <a:r>
              <a:rPr lang="en-US" sz="3600" dirty="0">
                <a:solidFill>
                  <a:srgbClr val="1110CD"/>
                </a:solidFill>
              </a:rPr>
              <a:t>&gt;</a:t>
            </a:r>
            <a:r>
              <a:rPr lang="ru-RU" sz="3600" dirty="0" err="1">
                <a:solidFill>
                  <a:srgbClr val="F19D34"/>
                </a:solidFill>
              </a:rPr>
              <a:t>Роги</a:t>
            </a:r>
            <a:r>
              <a:rPr lang="ru-RU" sz="3600" dirty="0">
                <a:solidFill>
                  <a:srgbClr val="F19D34"/>
                </a:solidFill>
              </a:rPr>
              <a:t> та </a:t>
            </a:r>
            <a:r>
              <a:rPr lang="ru-RU" sz="3600" dirty="0" err="1">
                <a:solidFill>
                  <a:srgbClr val="F19D34"/>
                </a:solidFill>
              </a:rPr>
              <a:t>Копита</a:t>
            </a:r>
            <a:r>
              <a:rPr lang="ru-RU" sz="3600" dirty="0">
                <a:solidFill>
                  <a:srgbClr val="1110CD"/>
                </a:solidFill>
              </a:rPr>
              <a:t>&lt;/</a:t>
            </a:r>
            <a:r>
              <a:rPr lang="en-US" sz="3600" dirty="0">
                <a:solidFill>
                  <a:srgbClr val="1110CD"/>
                </a:solidFill>
              </a:rPr>
              <a:t>q&gt;</a:t>
            </a:r>
          </a:p>
        </p:txBody>
      </p:sp>
    </p:spTree>
    <p:extLst>
      <p:ext uri="{BB962C8B-B14F-4D97-AF65-F5344CB8AC3E}">
        <p14:creationId xmlns:p14="http://schemas.microsoft.com/office/powerpoint/2010/main" val="144299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Спеціальні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символи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2098794"/>
            <a:ext cx="74580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</a:t>
            </a:r>
            <a:r>
              <a:rPr lang="uk-UA" sz="4400" b="1" dirty="0" smtClean="0">
                <a:solidFill>
                  <a:schemeClr val="accent4"/>
                </a:solidFill>
              </a:rPr>
              <a:t>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1295972"/>
            <a:ext cx="946463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Вступ</a:t>
            </a:r>
            <a:r>
              <a:rPr lang="ru-RU" sz="2600" dirty="0"/>
              <a:t> і </a:t>
            </a:r>
            <a:r>
              <a:rPr lang="ru-RU" sz="2600" dirty="0" err="1"/>
              <a:t>основні</a:t>
            </a:r>
            <a:r>
              <a:rPr lang="ru-RU" sz="2600" dirty="0"/>
              <a:t> </a:t>
            </a:r>
            <a:r>
              <a:rPr lang="ru-RU" sz="2600" dirty="0" err="1"/>
              <a:t>поняття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Анатомія</a:t>
            </a:r>
            <a:r>
              <a:rPr lang="ru-RU" sz="2600" dirty="0"/>
              <a:t> </a:t>
            </a:r>
            <a:r>
              <a:rPr lang="ru-RU" sz="2600" dirty="0" err="1"/>
              <a:t>сторінки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Гіперпосилання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Зображення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600" dirty="0"/>
              <a:t>CSS. </a:t>
            </a:r>
            <a:r>
              <a:rPr lang="ru-RU" sz="2600" dirty="0" err="1"/>
              <a:t>Каскадні</a:t>
            </a:r>
            <a:r>
              <a:rPr lang="ru-RU" sz="2600" dirty="0"/>
              <a:t> </a:t>
            </a:r>
            <a:r>
              <a:rPr lang="ru-RU" sz="2600" dirty="0" err="1"/>
              <a:t>таблиці</a:t>
            </a:r>
            <a:r>
              <a:rPr lang="ru-RU" sz="2600" dirty="0"/>
              <a:t> </a:t>
            </a:r>
            <a:r>
              <a:rPr lang="ru-RU" sz="2600" dirty="0" err="1"/>
              <a:t>стилів</a:t>
            </a:r>
            <a:r>
              <a:rPr lang="ru-RU" sz="2600" dirty="0"/>
              <a:t> : </a:t>
            </a:r>
            <a:r>
              <a:rPr lang="ru-RU" sz="2600" dirty="0" err="1"/>
              <a:t>основні</a:t>
            </a:r>
            <a:r>
              <a:rPr lang="ru-RU" sz="2600" dirty="0"/>
              <a:t> </a:t>
            </a:r>
            <a:r>
              <a:rPr lang="ru-RU" sz="2600" dirty="0" err="1"/>
              <a:t>властивості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/>
              <a:t>Списки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Таблиці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Форми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Використання</a:t>
            </a:r>
            <a:r>
              <a:rPr lang="ru-RU" sz="2600" dirty="0"/>
              <a:t> </a:t>
            </a:r>
            <a:r>
              <a:rPr lang="en-US" sz="2600" dirty="0"/>
              <a:t>CSS </a:t>
            </a:r>
            <a:r>
              <a:rPr lang="ru-RU" sz="2600" dirty="0"/>
              <a:t>для </a:t>
            </a:r>
            <a:r>
              <a:rPr lang="ru-RU" sz="2600" dirty="0" err="1"/>
              <a:t>макетування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Додаткові</a:t>
            </a:r>
            <a:r>
              <a:rPr lang="ru-RU" sz="2600" dirty="0"/>
              <a:t> </a:t>
            </a:r>
            <a:r>
              <a:rPr lang="ru-RU" sz="2600" dirty="0" err="1"/>
              <a:t>можливості</a:t>
            </a:r>
            <a:r>
              <a:rPr lang="ru-RU" sz="2600" dirty="0"/>
              <a:t> </a:t>
            </a:r>
            <a:r>
              <a:rPr lang="en-US" sz="2600" dirty="0"/>
              <a:t>HTML </a:t>
            </a:r>
            <a:r>
              <a:rPr lang="ru-RU" sz="2600" dirty="0"/>
              <a:t>і </a:t>
            </a:r>
            <a:r>
              <a:rPr lang="en-US" sz="2600" dirty="0"/>
              <a:t>CSS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/>
              <a:t>Мета-</a:t>
            </a:r>
            <a:r>
              <a:rPr lang="ru-RU" sz="2600" dirty="0" err="1"/>
              <a:t>інформація</a:t>
            </a:r>
            <a:r>
              <a:rPr lang="ru-RU" sz="2600" dirty="0"/>
              <a:t> на </a:t>
            </a:r>
            <a:r>
              <a:rPr lang="ru-RU" sz="2600" dirty="0" err="1"/>
              <a:t>сторінці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 smtClean="0"/>
              <a:t>Що</a:t>
            </a:r>
            <a:r>
              <a:rPr lang="ru-RU" sz="2600" dirty="0" smtClean="0"/>
              <a:t> </a:t>
            </a:r>
            <a:r>
              <a:rPr lang="ru-RU" sz="2600" dirty="0" err="1"/>
              <a:t>далі</a:t>
            </a:r>
            <a:r>
              <a:rPr lang="ru-RU" sz="2600" dirty="0"/>
              <a:t>?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49140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Анатомія сторінки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3588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</a:t>
            </a:r>
            <a:r>
              <a:rPr lang="uk-UA" sz="4400" b="1" dirty="0" smtClean="0">
                <a:solidFill>
                  <a:schemeClr val="accent4"/>
                </a:solidFill>
              </a:rPr>
              <a:t>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1295972"/>
            <a:ext cx="94646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Що </a:t>
            </a:r>
            <a:r>
              <a:rPr lang="uk-UA" sz="2800" dirty="0"/>
              <a:t>і як ми пишемо </a:t>
            </a:r>
            <a:endParaRPr lang="en-US" sz="28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Типи </a:t>
            </a:r>
            <a:r>
              <a:rPr lang="uk-UA" sz="2800" dirty="0"/>
              <a:t>HTML-документів </a:t>
            </a:r>
            <a:endParaRPr lang="en-US" sz="28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err="1" smtClean="0"/>
              <a:t>Валідація</a:t>
            </a:r>
            <a:r>
              <a:rPr lang="uk-UA" sz="2800" dirty="0" smtClean="0"/>
              <a:t> </a:t>
            </a:r>
            <a:r>
              <a:rPr lang="uk-UA" sz="2800" dirty="0"/>
              <a:t>HTML-документа </a:t>
            </a:r>
            <a:endParaRPr lang="en-US" sz="28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Структурні </a:t>
            </a:r>
            <a:r>
              <a:rPr lang="uk-UA" sz="2800" dirty="0"/>
              <a:t>елементи розмітки </a:t>
            </a:r>
            <a:endParaRPr lang="en-US" sz="28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Текстові </a:t>
            </a:r>
            <a:r>
              <a:rPr lang="uk-UA" sz="2800" dirty="0"/>
              <a:t>елементи розмітки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2450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Р</a:t>
            </a:r>
            <a:r>
              <a:rPr lang="ru-RU" sz="4400" b="1" dirty="0" err="1" smtClean="0">
                <a:solidFill>
                  <a:schemeClr val="accent4"/>
                </a:solidFill>
              </a:rPr>
              <a:t>озуміємо</a:t>
            </a:r>
            <a:r>
              <a:rPr lang="en-US" sz="4400" b="1" dirty="0" smtClean="0">
                <a:solidFill>
                  <a:schemeClr val="accent4"/>
                </a:solidFill>
              </a:rPr>
              <a:t>,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>
                <a:solidFill>
                  <a:schemeClr val="accent4"/>
                </a:solidFill>
              </a:rPr>
              <a:t>як ми </a:t>
            </a:r>
            <a:r>
              <a:rPr lang="ru-RU" sz="4400" b="1" dirty="0" err="1">
                <a:solidFill>
                  <a:schemeClr val="accent4"/>
                </a:solidFill>
              </a:rPr>
              <a:t>пишемо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1110CD"/>
                </a:solidFill>
              </a:rPr>
              <a:t>&lt;title&gt; </a:t>
            </a:r>
            <a:r>
              <a:rPr lang="uk-UA" sz="2800" dirty="0"/>
              <a:t>чи </a:t>
            </a:r>
            <a:r>
              <a:rPr lang="uk-UA" sz="2800" dirty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TITLE&gt;</a:t>
            </a:r>
            <a:r>
              <a:rPr lang="en-US" sz="2800" dirty="0"/>
              <a:t> </a:t>
            </a:r>
            <a:r>
              <a:rPr lang="en-US" sz="2800" dirty="0" smtClean="0"/>
              <a:t>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1110CD"/>
                </a:solidFill>
              </a:rPr>
              <a:t>&lt;p&gt;&lt;/p&gt;</a:t>
            </a:r>
            <a:r>
              <a:rPr lang="en-US" sz="2800" dirty="0"/>
              <a:t> </a:t>
            </a:r>
            <a:r>
              <a:rPr lang="uk-UA" sz="2800" dirty="0"/>
              <a:t>чи </a:t>
            </a:r>
            <a:r>
              <a:rPr lang="uk-UA" sz="2800" dirty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p&gt;</a:t>
            </a:r>
            <a:r>
              <a:rPr lang="en-US" sz="2800" dirty="0"/>
              <a:t> </a:t>
            </a:r>
            <a:r>
              <a:rPr lang="en-US" sz="2800" dirty="0" smtClean="0"/>
              <a:t>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1110CD"/>
                </a:solidFill>
              </a:rPr>
              <a:t>&lt;</a:t>
            </a:r>
            <a:r>
              <a:rPr lang="en-US" sz="2800" dirty="0" err="1">
                <a:solidFill>
                  <a:srgbClr val="1110CD"/>
                </a:solidFill>
              </a:rPr>
              <a:t>br</a:t>
            </a:r>
            <a:r>
              <a:rPr lang="en-US" sz="2800" dirty="0">
                <a:solidFill>
                  <a:srgbClr val="1110CD"/>
                </a:solidFill>
              </a:rPr>
              <a:t>&gt;</a:t>
            </a:r>
            <a:r>
              <a:rPr lang="en-US" sz="2800" dirty="0"/>
              <a:t> </a:t>
            </a:r>
            <a:r>
              <a:rPr lang="uk-UA" sz="2800" dirty="0"/>
              <a:t>чи </a:t>
            </a:r>
            <a:r>
              <a:rPr lang="uk-UA" sz="2800" dirty="0">
                <a:solidFill>
                  <a:srgbClr val="1110CD"/>
                </a:solidFill>
              </a:rPr>
              <a:t>&lt;</a:t>
            </a:r>
            <a:r>
              <a:rPr lang="en-US" sz="2800" dirty="0" err="1">
                <a:solidFill>
                  <a:srgbClr val="1110CD"/>
                </a:solidFill>
              </a:rPr>
              <a:t>br</a:t>
            </a:r>
            <a:r>
              <a:rPr lang="en-US" sz="2800" dirty="0">
                <a:solidFill>
                  <a:srgbClr val="1110CD"/>
                </a:solidFill>
              </a:rPr>
              <a:t> /&gt;</a:t>
            </a:r>
            <a:r>
              <a:rPr lang="en-US" sz="2800" dirty="0"/>
              <a:t> </a:t>
            </a:r>
            <a:r>
              <a:rPr lang="en-US" sz="2800" dirty="0" smtClean="0"/>
              <a:t>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158353"/>
                </a:solidFill>
              </a:rPr>
              <a:t>align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D6252E"/>
                </a:solidFill>
              </a:rPr>
              <a:t>‘right’</a:t>
            </a:r>
            <a:r>
              <a:rPr lang="en-US" sz="2800" dirty="0"/>
              <a:t> </a:t>
            </a:r>
            <a:r>
              <a:rPr lang="uk-UA" sz="2800" dirty="0"/>
              <a:t>чи </a:t>
            </a:r>
            <a:r>
              <a:rPr lang="en-US" sz="2800" dirty="0">
                <a:solidFill>
                  <a:srgbClr val="158353"/>
                </a:solidFill>
              </a:rPr>
              <a:t>align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D6252E"/>
                </a:solidFill>
              </a:rPr>
              <a:t>right</a:t>
            </a:r>
            <a:r>
              <a:rPr lang="en-US" sz="2800" dirty="0"/>
              <a:t> </a:t>
            </a:r>
            <a:r>
              <a:rPr lang="en-US" sz="2800" dirty="0" smtClean="0"/>
              <a:t>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236351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Р</a:t>
            </a:r>
            <a:r>
              <a:rPr lang="ru-RU" sz="4400" b="1" dirty="0" err="1" smtClean="0">
                <a:solidFill>
                  <a:schemeClr val="accent4"/>
                </a:solidFill>
              </a:rPr>
              <a:t>озуміємо</a:t>
            </a:r>
            <a:r>
              <a:rPr lang="en-US" sz="4400" b="1" dirty="0" smtClean="0">
                <a:solidFill>
                  <a:schemeClr val="accent4"/>
                </a:solidFill>
              </a:rPr>
              <a:t>,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uk-UA" sz="4400" b="1" dirty="0" smtClean="0">
                <a:solidFill>
                  <a:schemeClr val="accent4"/>
                </a:solidFill>
              </a:rPr>
              <a:t>що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>
                <a:solidFill>
                  <a:schemeClr val="accent4"/>
                </a:solidFill>
              </a:rPr>
              <a:t>ми </a:t>
            </a:r>
            <a:r>
              <a:rPr lang="ru-RU" sz="4400" b="1" dirty="0" err="1">
                <a:solidFill>
                  <a:schemeClr val="accent4"/>
                </a:solidFill>
              </a:rPr>
              <a:t>пишемо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800" dirty="0" err="1"/>
              <a:t>Елементи</a:t>
            </a:r>
            <a:endParaRPr lang="ru-RU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</a:t>
            </a:r>
            <a:r>
              <a:rPr lang="en-US" sz="2800" dirty="0" smtClean="0"/>
              <a:t>new</a:t>
            </a:r>
            <a:r>
              <a:rPr lang="en-US" sz="2800" dirty="0"/>
              <a:t>, deprecated</a:t>
            </a:r>
            <a:r>
              <a:rPr lang="en-US" sz="2800"/>
              <a:t>, </a:t>
            </a:r>
            <a:r>
              <a:rPr lang="en-US" sz="2800" smtClean="0"/>
              <a:t>obsolete</a:t>
            </a:r>
            <a:endParaRPr lang="en-US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</a:t>
            </a:r>
            <a:r>
              <a:rPr lang="en-US" sz="2800" dirty="0" smtClean="0"/>
              <a:t>block, </a:t>
            </a:r>
            <a:r>
              <a:rPr lang="en-US" sz="2800" dirty="0"/>
              <a:t>inline, phrase, …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>
                <a:solidFill>
                  <a:srgbClr val="1110CD"/>
                </a:solidFill>
              </a:rPr>
              <a:t>  </a:t>
            </a:r>
            <a:r>
              <a:rPr lang="en-US" sz="2800" dirty="0" smtClean="0">
                <a:solidFill>
                  <a:srgbClr val="1110CD"/>
                </a:solidFill>
              </a:rPr>
              <a:t>&lt;strong</a:t>
            </a:r>
            <a:r>
              <a:rPr lang="en-US" sz="2800" dirty="0">
                <a:solidFill>
                  <a:srgbClr val="1110CD"/>
                </a:solidFill>
              </a:rPr>
              <a:t>&gt; </a:t>
            </a:r>
            <a:r>
              <a:rPr lang="ru-RU" sz="2800" dirty="0" err="1"/>
              <a:t>або</a:t>
            </a:r>
            <a:r>
              <a:rPr lang="ru-RU" sz="2800" dirty="0">
                <a:solidFill>
                  <a:srgbClr val="1110CD"/>
                </a:solidFill>
              </a:rPr>
              <a:t> &lt;</a:t>
            </a:r>
            <a:r>
              <a:rPr lang="en-US" sz="2800" dirty="0">
                <a:solidFill>
                  <a:srgbClr val="1110CD"/>
                </a:solidFill>
              </a:rPr>
              <a:t>b&gt; 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>
                <a:solidFill>
                  <a:srgbClr val="1110CD"/>
                </a:solidFill>
              </a:rPr>
              <a:t>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 err="1">
                <a:solidFill>
                  <a:srgbClr val="1110CD"/>
                </a:solidFill>
              </a:rPr>
              <a:t>em</a:t>
            </a:r>
            <a:r>
              <a:rPr lang="en-US" sz="2800" dirty="0">
                <a:solidFill>
                  <a:srgbClr val="1110CD"/>
                </a:solidFill>
              </a:rPr>
              <a:t>&gt; </a:t>
            </a:r>
            <a:r>
              <a:rPr lang="ru-RU" sz="2800" dirty="0" err="1"/>
              <a:t>або</a:t>
            </a:r>
            <a:r>
              <a:rPr lang="ru-RU" sz="2800" dirty="0">
                <a:solidFill>
                  <a:srgbClr val="1110CD"/>
                </a:solidFill>
              </a:rPr>
              <a:t> &lt;</a:t>
            </a:r>
            <a:r>
              <a:rPr lang="en-US" sz="2800" dirty="0" err="1">
                <a:solidFill>
                  <a:srgbClr val="1110CD"/>
                </a:solidFill>
              </a:rPr>
              <a:t>i</a:t>
            </a:r>
            <a:r>
              <a:rPr lang="en-US" sz="2800" dirty="0">
                <a:solidFill>
                  <a:srgbClr val="1110CD"/>
                </a:solidFill>
              </a:rPr>
              <a:t>&gt;?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800" dirty="0" err="1" smtClean="0"/>
              <a:t>Атрибути</a:t>
            </a:r>
            <a:endParaRPr lang="ru-RU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>
                <a:solidFill>
                  <a:srgbClr val="1110CD"/>
                </a:solidFill>
              </a:rPr>
              <a:t>  </a:t>
            </a:r>
            <a:r>
              <a:rPr lang="en-US" sz="2800" dirty="0" smtClean="0">
                <a:solidFill>
                  <a:srgbClr val="1110CD"/>
                </a:solidFill>
              </a:rPr>
              <a:t>REQUIRED</a:t>
            </a:r>
            <a:r>
              <a:rPr lang="en-US" sz="2800" dirty="0">
                <a:solidFill>
                  <a:srgbClr val="1110CD"/>
                </a:solidFill>
              </a:rPr>
              <a:t>, IMPLIED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800" dirty="0" smtClean="0">
                <a:solidFill>
                  <a:srgbClr val="1110CD"/>
                </a:solidFill>
              </a:rPr>
              <a:t>  </a:t>
            </a:r>
            <a:r>
              <a:rPr lang="ru-RU" sz="2800" dirty="0" err="1" smtClean="0">
                <a:solidFill>
                  <a:srgbClr val="1110CD"/>
                </a:solidFill>
              </a:rPr>
              <a:t>Специфікація</a:t>
            </a:r>
            <a:r>
              <a:rPr lang="ru-RU" sz="2800" dirty="0" smtClean="0">
                <a:solidFill>
                  <a:srgbClr val="1110CD"/>
                </a:solidFill>
              </a:rPr>
              <a:t> (</a:t>
            </a:r>
            <a:r>
              <a:rPr lang="en-US" sz="2800" dirty="0">
                <a:solidFill>
                  <a:srgbClr val="1110CD"/>
                </a:solidFill>
              </a:rPr>
              <a:t>https://html.spec.whatwg.org/multipage/</a:t>
            </a:r>
            <a:r>
              <a:rPr lang="uk-UA" sz="2800" dirty="0" smtClean="0">
                <a:solidFill>
                  <a:srgbClr val="1110CD"/>
                </a:solidFill>
              </a:rPr>
              <a:t>)</a:t>
            </a:r>
            <a:endParaRPr lang="en-US" sz="2800" dirty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Тип документу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&lt;!DOCTYPE html PUBLIC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 </a:t>
            </a:r>
            <a:r>
              <a:rPr lang="en-US" sz="2800" dirty="0" smtClean="0"/>
              <a:t>"-//</a:t>
            </a:r>
            <a:r>
              <a:rPr lang="en-US" sz="2800" dirty="0"/>
              <a:t>W3C//DTD HTML 4.01 Transitional//EN"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 </a:t>
            </a:r>
            <a:r>
              <a:rPr lang="en-US" sz="2800" dirty="0" smtClean="0"/>
              <a:t>"</a:t>
            </a:r>
            <a:r>
              <a:rPr lang="en-US" sz="2800" dirty="0"/>
              <a:t>http://www.w3.org/TR/html4/loose.dtd"&gt;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&lt;!DOCTYPE html PUBLIC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 </a:t>
            </a:r>
            <a:r>
              <a:rPr lang="en-US" sz="2800" dirty="0" smtClean="0"/>
              <a:t>"-//</a:t>
            </a:r>
            <a:r>
              <a:rPr lang="en-US" sz="2800" dirty="0"/>
              <a:t>W3C//DTD HTML 4.01//EN"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 </a:t>
            </a:r>
            <a:r>
              <a:rPr lang="en-US" sz="2800" dirty="0" smtClean="0"/>
              <a:t>"</a:t>
            </a:r>
            <a:r>
              <a:rPr lang="en-US" sz="2800" dirty="0"/>
              <a:t>http://www.w3.org/TR/html4/strict.dtd"&gt;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&lt;!DOCTYPE html PUBLIC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 </a:t>
            </a:r>
            <a:r>
              <a:rPr lang="en-US" sz="2800" dirty="0" smtClean="0"/>
              <a:t>"-//</a:t>
            </a:r>
            <a:r>
              <a:rPr lang="en-US" sz="2800" dirty="0"/>
              <a:t>W3C//DTD XHTML 1.0 Strict//EN"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 </a:t>
            </a:r>
            <a:r>
              <a:rPr lang="en-US" sz="2800" dirty="0" smtClean="0"/>
              <a:t>"</a:t>
            </a:r>
            <a:r>
              <a:rPr lang="en-US" sz="2800" dirty="0"/>
              <a:t>http://</a:t>
            </a:r>
            <a:r>
              <a:rPr lang="en-US" sz="2800" dirty="0" smtClean="0"/>
              <a:t>www.w3.org/TR/xhtml1/DTD/xhtml1-strict.dtd</a:t>
            </a:r>
            <a:r>
              <a:rPr lang="en-US" sz="2800" dirty="0"/>
              <a:t>"&gt;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&lt;!DOCTYPE html</a:t>
            </a:r>
            <a:r>
              <a:rPr lang="en-US" sz="2800" dirty="0" smtClean="0"/>
              <a:t>&gt;</a:t>
            </a:r>
            <a:endParaRPr lang="uk-UA" sz="28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HTML </a:t>
            </a:r>
            <a:r>
              <a:rPr lang="ru-RU" sz="2800" dirty="0" err="1"/>
              <a:t>валидатор</a:t>
            </a:r>
            <a:r>
              <a:rPr lang="ru-RU" sz="2800" dirty="0"/>
              <a:t> - </a:t>
            </a:r>
            <a:r>
              <a:rPr lang="en-US" sz="2800" dirty="0">
                <a:solidFill>
                  <a:srgbClr val="1110CD"/>
                </a:solidFill>
              </a:rPr>
              <a:t>http://validator.w3.org</a:t>
            </a:r>
          </a:p>
        </p:txBody>
      </p:sp>
    </p:spTree>
    <p:extLst>
      <p:ext uri="{BB962C8B-B14F-4D97-AF65-F5344CB8AC3E}">
        <p14:creationId xmlns:p14="http://schemas.microsoft.com/office/powerpoint/2010/main" val="280107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Тип документу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1110CD"/>
                </a:solidFill>
              </a:rPr>
              <a:t>&lt;div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1110CD"/>
                </a:solidFill>
              </a:rPr>
              <a:t>id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D6252E"/>
                </a:solidFill>
              </a:rPr>
              <a:t>“content”</a:t>
            </a:r>
            <a:r>
              <a:rPr lang="en-US" sz="2800" dirty="0">
                <a:solidFill>
                  <a:srgbClr val="1110CD"/>
                </a:solidFill>
              </a:rPr>
              <a:t>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…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1110CD"/>
                </a:solidFill>
              </a:rPr>
              <a:t>&lt;/div</a:t>
            </a:r>
            <a:r>
              <a:rPr lang="en-US" sz="2800" dirty="0" smtClean="0">
                <a:solidFill>
                  <a:srgbClr val="1110CD"/>
                </a:solidFill>
              </a:rPr>
              <a:t>&gt;</a:t>
            </a:r>
            <a:endParaRPr lang="uk-UA" sz="28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800" dirty="0" err="1" smtClean="0"/>
              <a:t>Елементи</a:t>
            </a:r>
            <a:r>
              <a:rPr lang="ru-RU" sz="2800" dirty="0" smtClean="0"/>
              <a:t> у </a:t>
            </a:r>
            <a:r>
              <a:rPr lang="en-US" sz="2800" dirty="0" smtClean="0"/>
              <a:t>HTML </a:t>
            </a:r>
            <a:r>
              <a:rPr lang="en-US" sz="2800" dirty="0"/>
              <a:t>5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section&gt;</a:t>
            </a:r>
            <a:r>
              <a:rPr lang="ru-RU" sz="2800" dirty="0" err="1">
                <a:solidFill>
                  <a:srgbClr val="F19D34"/>
                </a:solidFill>
              </a:rPr>
              <a:t>Якийсь</a:t>
            </a:r>
            <a:r>
              <a:rPr lang="ru-RU" sz="2800" dirty="0">
                <a:solidFill>
                  <a:srgbClr val="F19D34"/>
                </a:solidFill>
              </a:rPr>
              <a:t> </a:t>
            </a:r>
            <a:r>
              <a:rPr lang="ru-RU" sz="2800" dirty="0" err="1">
                <a:solidFill>
                  <a:srgbClr val="F19D34"/>
                </a:solidFill>
              </a:rPr>
              <a:t>розділ</a:t>
            </a:r>
            <a:r>
              <a:rPr lang="ru-RU" sz="2800" dirty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section&gt;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article&gt;</a:t>
            </a:r>
            <a:r>
              <a:rPr lang="ru-RU" sz="2800" dirty="0" err="1">
                <a:solidFill>
                  <a:srgbClr val="F19D34"/>
                </a:solidFill>
              </a:rPr>
              <a:t>Самостійний</a:t>
            </a:r>
            <a:r>
              <a:rPr lang="ru-RU" sz="2800" dirty="0">
                <a:solidFill>
                  <a:srgbClr val="F19D34"/>
                </a:solidFill>
              </a:rPr>
              <a:t> </a:t>
            </a:r>
            <a:r>
              <a:rPr lang="ru-RU" sz="2800" dirty="0" err="1">
                <a:solidFill>
                  <a:srgbClr val="F19D34"/>
                </a:solidFill>
              </a:rPr>
              <a:t>розділ</a:t>
            </a:r>
            <a:r>
              <a:rPr lang="ru-RU" sz="2800" dirty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article&gt;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header&gt;</a:t>
            </a:r>
            <a:r>
              <a:rPr lang="ru-RU" sz="2800" dirty="0" err="1">
                <a:solidFill>
                  <a:srgbClr val="F19D34"/>
                </a:solidFill>
              </a:rPr>
              <a:t>Верхня</a:t>
            </a:r>
            <a:r>
              <a:rPr lang="ru-RU" sz="2800" dirty="0">
                <a:solidFill>
                  <a:srgbClr val="F19D34"/>
                </a:solidFill>
              </a:rPr>
              <a:t> </a:t>
            </a:r>
            <a:r>
              <a:rPr lang="ru-RU" sz="2800" dirty="0" err="1">
                <a:solidFill>
                  <a:srgbClr val="F19D34"/>
                </a:solidFill>
              </a:rPr>
              <a:t>частина</a:t>
            </a:r>
            <a:r>
              <a:rPr lang="ru-RU" sz="2800" dirty="0">
                <a:solidFill>
                  <a:srgbClr val="F19D34"/>
                </a:solidFill>
              </a:rPr>
              <a:t> блоку</a:t>
            </a:r>
            <a:r>
              <a:rPr lang="ru-RU" sz="2800" dirty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header&gt;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footer&gt;</a:t>
            </a:r>
            <a:r>
              <a:rPr lang="ru-RU" sz="2800" dirty="0" err="1">
                <a:solidFill>
                  <a:srgbClr val="F19D34"/>
                </a:solidFill>
              </a:rPr>
              <a:t>Нижня</a:t>
            </a:r>
            <a:r>
              <a:rPr lang="ru-RU" sz="2800" dirty="0">
                <a:solidFill>
                  <a:srgbClr val="F19D34"/>
                </a:solidFill>
              </a:rPr>
              <a:t> </a:t>
            </a:r>
            <a:r>
              <a:rPr lang="ru-RU" sz="2800" dirty="0" err="1">
                <a:solidFill>
                  <a:srgbClr val="F19D34"/>
                </a:solidFill>
              </a:rPr>
              <a:t>частина</a:t>
            </a:r>
            <a:r>
              <a:rPr lang="ru-RU" sz="2800" dirty="0">
                <a:solidFill>
                  <a:srgbClr val="F19D34"/>
                </a:solidFill>
              </a:rPr>
              <a:t> блоку</a:t>
            </a:r>
            <a:r>
              <a:rPr lang="ru-RU" sz="2800" dirty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footer&gt;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aside&gt;</a:t>
            </a:r>
            <a:r>
              <a:rPr lang="ru-RU" sz="2800" dirty="0" err="1">
                <a:solidFill>
                  <a:srgbClr val="F19D34"/>
                </a:solidFill>
              </a:rPr>
              <a:t>Додатковий</a:t>
            </a:r>
            <a:r>
              <a:rPr lang="ru-RU" sz="2800" dirty="0">
                <a:solidFill>
                  <a:srgbClr val="F19D34"/>
                </a:solidFill>
              </a:rPr>
              <a:t> контент</a:t>
            </a:r>
            <a:r>
              <a:rPr lang="ru-RU" sz="2800" dirty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aside&gt;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 err="1">
                <a:solidFill>
                  <a:srgbClr val="1110CD"/>
                </a:solidFill>
              </a:rPr>
              <a:t>nav</a:t>
            </a:r>
            <a:r>
              <a:rPr lang="en-US" sz="2800" dirty="0">
                <a:solidFill>
                  <a:srgbClr val="1110CD"/>
                </a:solidFill>
              </a:rPr>
              <a:t>&gt;</a:t>
            </a:r>
            <a:r>
              <a:rPr lang="ru-RU" sz="2800" dirty="0" err="1">
                <a:solidFill>
                  <a:srgbClr val="F19D34"/>
                </a:solidFill>
              </a:rPr>
              <a:t>Навігаційне</a:t>
            </a:r>
            <a:r>
              <a:rPr lang="ru-RU" sz="2800" dirty="0">
                <a:solidFill>
                  <a:srgbClr val="F19D34"/>
                </a:solidFill>
              </a:rPr>
              <a:t> меню</a:t>
            </a:r>
            <a:r>
              <a:rPr lang="ru-RU" sz="2800" dirty="0">
                <a:solidFill>
                  <a:srgbClr val="1110CD"/>
                </a:solidFill>
              </a:rPr>
              <a:t>&lt;/</a:t>
            </a:r>
            <a:r>
              <a:rPr lang="en-US" sz="2800" dirty="0" err="1">
                <a:solidFill>
                  <a:srgbClr val="1110CD"/>
                </a:solidFill>
              </a:rPr>
              <a:t>nav</a:t>
            </a:r>
            <a:r>
              <a:rPr lang="en-US" sz="2800" dirty="0">
                <a:solidFill>
                  <a:srgbClr val="111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0488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Гіперпосилання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9962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</a:t>
            </a:r>
            <a:r>
              <a:rPr lang="uk-UA" sz="4400" b="1" dirty="0" smtClean="0">
                <a:solidFill>
                  <a:schemeClr val="accent4"/>
                </a:solidFill>
              </a:rPr>
              <a:t>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1295972"/>
            <a:ext cx="9464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 smtClean="0"/>
              <a:t>Поняття</a:t>
            </a:r>
            <a:r>
              <a:rPr lang="ru-RU" sz="2600" dirty="0" smtClean="0"/>
              <a:t> </a:t>
            </a:r>
            <a:r>
              <a:rPr lang="ru-RU" sz="2600" dirty="0" err="1"/>
              <a:t>гіперпосилань</a:t>
            </a:r>
            <a:r>
              <a:rPr lang="ru-RU" sz="2600" dirty="0"/>
              <a:t> у </a:t>
            </a:r>
            <a:r>
              <a:rPr lang="ru-RU" sz="2600" dirty="0" err="1"/>
              <a:t>www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Зовнішні</a:t>
            </a:r>
            <a:r>
              <a:rPr lang="ru-RU" sz="2600" dirty="0"/>
              <a:t> та </a:t>
            </a:r>
            <a:r>
              <a:rPr lang="ru-RU" sz="2600" dirty="0" err="1"/>
              <a:t>внутрішні</a:t>
            </a:r>
            <a:r>
              <a:rPr lang="ru-RU" sz="2600" dirty="0"/>
              <a:t> </a:t>
            </a:r>
            <a:r>
              <a:rPr lang="ru-RU" sz="2600" dirty="0" err="1"/>
              <a:t>гіперпосилання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Типи</a:t>
            </a:r>
            <a:r>
              <a:rPr lang="ru-RU" sz="2600" dirty="0"/>
              <a:t> адрес у </a:t>
            </a:r>
            <a:r>
              <a:rPr lang="ru-RU" sz="2600" dirty="0" err="1"/>
              <a:t>www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Додаткові</a:t>
            </a:r>
            <a:r>
              <a:rPr lang="ru-RU" sz="2600" dirty="0"/>
              <a:t> </a:t>
            </a:r>
            <a:r>
              <a:rPr lang="ru-RU" sz="2600" dirty="0" err="1"/>
              <a:t>атрибути</a:t>
            </a:r>
            <a:r>
              <a:rPr lang="ru-RU" sz="2600" dirty="0"/>
              <a:t> </a:t>
            </a:r>
            <a:r>
              <a:rPr lang="ru-RU" sz="2600" dirty="0" err="1"/>
              <a:t>гіперпосилань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6401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Види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посилань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 smtClean="0"/>
              <a:t>Внутрішня</a:t>
            </a:r>
            <a:r>
              <a:rPr lang="ru-RU" sz="2600" dirty="0" smtClean="0"/>
              <a:t> </a:t>
            </a:r>
            <a:r>
              <a:rPr lang="ru-RU" sz="2600" dirty="0"/>
              <a:t>(</a:t>
            </a:r>
            <a:r>
              <a:rPr lang="ru-RU" sz="2600" dirty="0" err="1"/>
              <a:t>мітка</a:t>
            </a:r>
            <a:r>
              <a:rPr lang="ru-RU" sz="26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smtClean="0"/>
              <a:t>    </a:t>
            </a:r>
            <a:r>
              <a:rPr lang="ru-RU" sz="2600" dirty="0" smtClean="0">
                <a:solidFill>
                  <a:srgbClr val="1110CD"/>
                </a:solidFill>
              </a:rPr>
              <a:t>&lt;</a:t>
            </a:r>
            <a:r>
              <a:rPr lang="en-US" sz="2600" dirty="0">
                <a:solidFill>
                  <a:srgbClr val="1110CD"/>
                </a:solidFill>
              </a:rPr>
              <a:t>div </a:t>
            </a:r>
            <a:r>
              <a:rPr lang="en-US" sz="2600" dirty="0"/>
              <a:t>id=</a:t>
            </a:r>
            <a:r>
              <a:rPr lang="en-US" sz="2600" dirty="0">
                <a:solidFill>
                  <a:srgbClr val="FF0000"/>
                </a:solidFill>
              </a:rPr>
              <a:t>'</a:t>
            </a:r>
            <a:r>
              <a:rPr lang="en-US" sz="2600" dirty="0" err="1">
                <a:solidFill>
                  <a:srgbClr val="FF0000"/>
                </a:solidFill>
              </a:rPr>
              <a:t>abc</a:t>
            </a:r>
            <a:r>
              <a:rPr lang="en-US" sz="2600" dirty="0">
                <a:solidFill>
                  <a:srgbClr val="FF0000"/>
                </a:solidFill>
              </a:rPr>
              <a:t>'</a:t>
            </a:r>
            <a:r>
              <a:rPr lang="en-US" sz="2600" dirty="0">
                <a:solidFill>
                  <a:srgbClr val="1110CD"/>
                </a:solidFill>
              </a:rPr>
              <a:t>&gt;</a:t>
            </a:r>
            <a:r>
              <a:rPr lang="en-US" sz="2600" dirty="0"/>
              <a:t>...</a:t>
            </a:r>
            <a:r>
              <a:rPr lang="en-US" sz="2600" dirty="0">
                <a:solidFill>
                  <a:srgbClr val="1110CD"/>
                </a:solidFill>
              </a:rPr>
              <a:t>&lt;/div&gt;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600" dirty="0"/>
              <a:t> </a:t>
            </a:r>
            <a:r>
              <a:rPr lang="uk-UA" sz="2600" dirty="0" smtClean="0"/>
              <a:t>       </a:t>
            </a:r>
            <a:r>
              <a:rPr lang="en-US" sz="2600" b="1" dirty="0" smtClean="0">
                <a:solidFill>
                  <a:srgbClr val="1110CD"/>
                </a:solidFill>
              </a:rPr>
              <a:t>id</a:t>
            </a:r>
            <a:r>
              <a:rPr lang="en-US" sz="2600" dirty="0" smtClean="0"/>
              <a:t> </a:t>
            </a:r>
            <a:r>
              <a:rPr lang="en-US" sz="2600" dirty="0"/>
              <a:t>– </a:t>
            </a:r>
            <a:r>
              <a:rPr lang="ru-RU" sz="2600" dirty="0" err="1"/>
              <a:t>Загальний</a:t>
            </a:r>
            <a:r>
              <a:rPr lang="ru-RU" sz="2600" dirty="0"/>
              <a:t> атрибут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smtClean="0"/>
              <a:t>    </a:t>
            </a:r>
            <a:r>
              <a:rPr lang="ru-RU" sz="2600" dirty="0" smtClean="0">
                <a:solidFill>
                  <a:srgbClr val="1110CD"/>
                </a:solidFill>
              </a:rPr>
              <a:t>&lt;</a:t>
            </a:r>
            <a:r>
              <a:rPr lang="en-US" sz="2600" dirty="0">
                <a:solidFill>
                  <a:srgbClr val="1110CD"/>
                </a:solidFill>
              </a:rPr>
              <a:t>a </a:t>
            </a:r>
            <a:r>
              <a:rPr lang="en-US" sz="2600" dirty="0" err="1">
                <a:solidFill>
                  <a:srgbClr val="00B0F0"/>
                </a:solidFill>
              </a:rPr>
              <a:t>href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‘#</a:t>
            </a:r>
            <a:r>
              <a:rPr lang="en-US" sz="2600" dirty="0" err="1">
                <a:solidFill>
                  <a:srgbClr val="FF0000"/>
                </a:solidFill>
              </a:rPr>
              <a:t>abc</a:t>
            </a:r>
            <a:r>
              <a:rPr lang="en-US" sz="2600" dirty="0">
                <a:solidFill>
                  <a:srgbClr val="FF0000"/>
                </a:solidFill>
              </a:rPr>
              <a:t>’</a:t>
            </a:r>
            <a:r>
              <a:rPr lang="en-US" sz="2600" dirty="0">
                <a:solidFill>
                  <a:srgbClr val="1110CD"/>
                </a:solidFill>
              </a:rPr>
              <a:t>&gt;</a:t>
            </a:r>
            <a:r>
              <a:rPr lang="ru-RU" sz="2600" dirty="0" err="1">
                <a:solidFill>
                  <a:srgbClr val="F19D34"/>
                </a:solidFill>
              </a:rPr>
              <a:t>Стрибаємо</a:t>
            </a:r>
            <a:r>
              <a:rPr lang="ru-RU" sz="2600" dirty="0">
                <a:solidFill>
                  <a:srgbClr val="F19D34"/>
                </a:solidFill>
              </a:rPr>
              <a:t> </a:t>
            </a:r>
            <a:r>
              <a:rPr lang="ru-RU" sz="2600" dirty="0" err="1">
                <a:solidFill>
                  <a:srgbClr val="F19D34"/>
                </a:solidFill>
              </a:rPr>
              <a:t>всередині</a:t>
            </a:r>
            <a:r>
              <a:rPr lang="ru-RU" sz="2600" dirty="0">
                <a:solidFill>
                  <a:srgbClr val="1110CD"/>
                </a:solidFill>
              </a:rPr>
              <a:t>&lt;/</a:t>
            </a:r>
            <a:r>
              <a:rPr lang="en-US" sz="2600" dirty="0">
                <a:solidFill>
                  <a:srgbClr val="1110CD"/>
                </a:solidFill>
              </a:rPr>
              <a:t>a&gt;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Зовнішня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smtClean="0"/>
              <a:t>    </a:t>
            </a:r>
            <a:r>
              <a:rPr lang="ru-RU" sz="2600" dirty="0" smtClean="0">
                <a:solidFill>
                  <a:srgbClr val="1110CD"/>
                </a:solidFill>
              </a:rPr>
              <a:t>&lt;</a:t>
            </a:r>
            <a:r>
              <a:rPr lang="en-US" sz="2600" dirty="0">
                <a:solidFill>
                  <a:srgbClr val="1110CD"/>
                </a:solidFill>
              </a:rPr>
              <a:t>a </a:t>
            </a:r>
            <a:r>
              <a:rPr lang="en-US" sz="2600" dirty="0" err="1">
                <a:solidFill>
                  <a:srgbClr val="00B0F0"/>
                </a:solidFill>
              </a:rPr>
              <a:t>href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‘file.html’</a:t>
            </a:r>
            <a:r>
              <a:rPr lang="en-US" sz="2600" dirty="0">
                <a:solidFill>
                  <a:srgbClr val="1110CD"/>
                </a:solidFill>
              </a:rPr>
              <a:t>&gt;</a:t>
            </a:r>
            <a:r>
              <a:rPr lang="ru-RU" sz="2600" dirty="0" err="1">
                <a:solidFill>
                  <a:srgbClr val="F19D34"/>
                </a:solidFill>
              </a:rPr>
              <a:t>Завантаж</a:t>
            </a:r>
            <a:r>
              <a:rPr lang="ru-RU" sz="2600" dirty="0">
                <a:solidFill>
                  <a:srgbClr val="F19D34"/>
                </a:solidFill>
              </a:rPr>
              <a:t> файл</a:t>
            </a:r>
            <a:r>
              <a:rPr lang="ru-RU" sz="2600" dirty="0">
                <a:solidFill>
                  <a:srgbClr val="1110CD"/>
                </a:solidFill>
              </a:rPr>
              <a:t>&lt;/</a:t>
            </a:r>
            <a:r>
              <a:rPr lang="en-US" sz="2600" dirty="0">
                <a:solidFill>
                  <a:srgbClr val="1110CD"/>
                </a:solidFill>
              </a:rPr>
              <a:t>a&gt;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Змішана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smtClean="0"/>
              <a:t>    </a:t>
            </a:r>
            <a:r>
              <a:rPr lang="ru-RU" sz="2600" dirty="0" smtClean="0">
                <a:solidFill>
                  <a:srgbClr val="1110CD"/>
                </a:solidFill>
              </a:rPr>
              <a:t>&lt;</a:t>
            </a:r>
            <a:r>
              <a:rPr lang="en-US" sz="2600" dirty="0">
                <a:solidFill>
                  <a:srgbClr val="1110CD"/>
                </a:solidFill>
              </a:rPr>
              <a:t>a </a:t>
            </a:r>
            <a:r>
              <a:rPr lang="en-US" sz="2600" dirty="0" err="1">
                <a:solidFill>
                  <a:srgbClr val="00B0F0"/>
                </a:solidFill>
              </a:rPr>
              <a:t>href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</a:t>
            </a:r>
            <a:r>
              <a:rPr lang="en-US" sz="2600" dirty="0" err="1">
                <a:solidFill>
                  <a:srgbClr val="FF0000"/>
                </a:solidFill>
              </a:rPr>
              <a:t>file.html#abc</a:t>
            </a:r>
            <a:r>
              <a:rPr lang="en-US" sz="2600" dirty="0">
                <a:solidFill>
                  <a:srgbClr val="FF0000"/>
                </a:solidFill>
              </a:rPr>
              <a:t>’</a:t>
            </a:r>
            <a:r>
              <a:rPr lang="en-US" sz="2600" dirty="0">
                <a:solidFill>
                  <a:srgbClr val="1110CD"/>
                </a:solidFill>
              </a:rPr>
              <a:t>&gt;</a:t>
            </a:r>
            <a:r>
              <a:rPr lang="ru-RU" sz="2600" dirty="0" err="1">
                <a:solidFill>
                  <a:srgbClr val="F19D34"/>
                </a:solidFill>
              </a:rPr>
              <a:t>Натисніть</a:t>
            </a:r>
            <a:r>
              <a:rPr lang="ru-RU" sz="2600" dirty="0">
                <a:solidFill>
                  <a:srgbClr val="F19D34"/>
                </a:solidFill>
              </a:rPr>
              <a:t> мене</a:t>
            </a:r>
            <a:r>
              <a:rPr lang="ru-RU" sz="2600" dirty="0">
                <a:solidFill>
                  <a:srgbClr val="1110CD"/>
                </a:solidFill>
              </a:rPr>
              <a:t>&lt;/</a:t>
            </a:r>
            <a:r>
              <a:rPr lang="en-US" sz="2600" dirty="0">
                <a:solidFill>
                  <a:srgbClr val="1110CD"/>
                </a:solidFill>
              </a:rPr>
              <a:t>a&gt;</a:t>
            </a:r>
            <a:endParaRPr lang="en-US" sz="26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Види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посилань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800" dirty="0" err="1" smtClean="0"/>
              <a:t>Абсолютні</a:t>
            </a:r>
            <a:r>
              <a:rPr lang="ru-RU" sz="2800" dirty="0" smtClean="0"/>
              <a:t> </a:t>
            </a:r>
            <a:endParaRPr lang="ru-RU" sz="28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http</a:t>
            </a:r>
            <a:r>
              <a:rPr lang="en-US" sz="2800" dirty="0">
                <a:solidFill>
                  <a:srgbClr val="0070C0"/>
                </a:solidFill>
              </a:rPr>
              <a:t>://</a:t>
            </a:r>
            <a:r>
              <a:rPr lang="en-US" sz="2800" dirty="0" smtClean="0">
                <a:solidFill>
                  <a:srgbClr val="0070C0"/>
                </a:solidFill>
              </a:rPr>
              <a:t>www.site.ru/index.html</a:t>
            </a:r>
            <a:r>
              <a:rPr lang="uk-UA" sz="2800" dirty="0" smtClean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ftp</a:t>
            </a:r>
            <a:r>
              <a:rPr lang="en-US" sz="2800" dirty="0">
                <a:solidFill>
                  <a:srgbClr val="0070C0"/>
                </a:solidFill>
              </a:rPr>
              <a:t>://</a:t>
            </a:r>
            <a:r>
              <a:rPr lang="en-US" sz="2800" dirty="0" smtClean="0">
                <a:solidFill>
                  <a:srgbClr val="0070C0"/>
                </a:solidFill>
              </a:rPr>
              <a:t>site.ru/pub/install.exe</a:t>
            </a:r>
            <a:endParaRPr lang="uk-UA" sz="28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mailto:john@smith.com</a:t>
            </a:r>
            <a:endParaRPr lang="uk-UA" sz="28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800" dirty="0" err="1" smtClean="0"/>
              <a:t>Відносні</a:t>
            </a:r>
            <a:r>
              <a:rPr lang="ru-RU" sz="2800" dirty="0" smtClean="0"/>
              <a:t>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file.html</a:t>
            </a:r>
            <a:endParaRPr lang="uk-UA" sz="28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folder/file.html</a:t>
            </a:r>
            <a:endParaRPr lang="uk-UA" sz="28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../file.html</a:t>
            </a:r>
            <a:endParaRPr lang="uk-UA" sz="28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../folder/file.html</a:t>
            </a:r>
            <a:endParaRPr lang="uk-UA" sz="28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800" dirty="0" smtClean="0"/>
              <a:t>    </a:t>
            </a:r>
            <a:r>
              <a:rPr lang="en-US" sz="2800" dirty="0" smtClean="0">
                <a:solidFill>
                  <a:srgbClr val="FF0000"/>
                </a:solidFill>
              </a:rPr>
              <a:t>/</a:t>
            </a:r>
            <a:r>
              <a:rPr lang="en-US" sz="2800" dirty="0" smtClean="0">
                <a:solidFill>
                  <a:srgbClr val="0070C0"/>
                </a:solidFill>
              </a:rPr>
              <a:t>images/logo.gif </a:t>
            </a:r>
            <a:r>
              <a:rPr lang="en-US" sz="2800" dirty="0">
                <a:solidFill>
                  <a:srgbClr val="FF0000"/>
                </a:solidFill>
              </a:rPr>
              <a:t>(</a:t>
            </a:r>
            <a:r>
              <a:rPr lang="ru-RU" sz="2800" dirty="0" err="1" smtClean="0">
                <a:solidFill>
                  <a:srgbClr val="FF0000"/>
                </a:solidFill>
              </a:rPr>
              <a:t>тільки</a:t>
            </a:r>
            <a:r>
              <a:rPr lang="ru-RU" sz="2800" dirty="0" smtClean="0">
                <a:solidFill>
                  <a:srgbClr val="FF0000"/>
                </a:solidFill>
              </a:rPr>
              <a:t> на </a:t>
            </a:r>
            <a:r>
              <a:rPr lang="ru-RU" sz="2800" dirty="0" err="1" smtClean="0">
                <a:solidFill>
                  <a:srgbClr val="FF0000"/>
                </a:solidFill>
              </a:rPr>
              <a:t>сервері</a:t>
            </a:r>
            <a:r>
              <a:rPr lang="ru-RU" sz="2800" dirty="0" smtClean="0">
                <a:solidFill>
                  <a:srgbClr val="FF0000"/>
                </a:solidFill>
              </a:rPr>
              <a:t>!)</a:t>
            </a:r>
            <a:endParaRPr lang="en-US" sz="2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9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Вступ та основні поняття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3905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Гіперпосилання</a:t>
            </a:r>
            <a:r>
              <a:rPr lang="ru-RU" sz="4400" b="1" dirty="0" smtClean="0">
                <a:solidFill>
                  <a:schemeClr val="accent4"/>
                </a:solidFill>
              </a:rPr>
              <a:t> у новому </a:t>
            </a:r>
            <a:r>
              <a:rPr lang="ru-RU" sz="4400" b="1" dirty="0" err="1" smtClean="0">
                <a:solidFill>
                  <a:schemeClr val="accent4"/>
                </a:solidFill>
              </a:rPr>
              <a:t>вікні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1110CD"/>
                </a:solidFill>
              </a:rPr>
              <a:t>&lt;a </a:t>
            </a:r>
            <a:r>
              <a:rPr lang="en-US" sz="2600" dirty="0" err="1">
                <a:solidFill>
                  <a:srgbClr val="00B0F0"/>
                </a:solidFill>
              </a:rPr>
              <a:t>href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‘file.html’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00B0F0"/>
                </a:solidFill>
              </a:rPr>
              <a:t>target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‘_blank’</a:t>
            </a:r>
            <a:r>
              <a:rPr lang="en-US" sz="2600" dirty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600" dirty="0" smtClean="0"/>
              <a:t>          </a:t>
            </a:r>
            <a:r>
              <a:rPr lang="ru-RU" sz="2600" dirty="0" err="1" smtClean="0">
                <a:solidFill>
                  <a:srgbClr val="F19D34"/>
                </a:solidFill>
              </a:rPr>
              <a:t>Відкриваємо</a:t>
            </a:r>
            <a:r>
              <a:rPr lang="ru-RU" sz="2600" dirty="0" smtClean="0">
                <a:solidFill>
                  <a:srgbClr val="F19D34"/>
                </a:solidFill>
              </a:rPr>
              <a:t> </a:t>
            </a:r>
            <a:r>
              <a:rPr lang="ru-RU" sz="2600" dirty="0" err="1">
                <a:solidFill>
                  <a:srgbClr val="F19D34"/>
                </a:solidFill>
              </a:rPr>
              <a:t>посилання</a:t>
            </a:r>
            <a:r>
              <a:rPr lang="ru-RU" sz="2600" dirty="0">
                <a:solidFill>
                  <a:srgbClr val="F19D34"/>
                </a:solidFill>
              </a:rPr>
              <a:t> у новому </a:t>
            </a:r>
            <a:r>
              <a:rPr lang="ru-RU" sz="2600" dirty="0" err="1">
                <a:solidFill>
                  <a:srgbClr val="F19D34"/>
                </a:solidFill>
              </a:rPr>
              <a:t>вікні</a:t>
            </a:r>
            <a:endParaRPr lang="ru-RU" sz="2600" dirty="0">
              <a:solidFill>
                <a:srgbClr val="F19D34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600" dirty="0" smtClean="0"/>
              <a:t>    </a:t>
            </a:r>
            <a:r>
              <a:rPr lang="ru-RU" sz="2600" dirty="0" smtClean="0">
                <a:solidFill>
                  <a:srgbClr val="1110CD"/>
                </a:solidFill>
              </a:rPr>
              <a:t>&lt;/</a:t>
            </a:r>
            <a:r>
              <a:rPr lang="en-US" sz="2600" dirty="0">
                <a:solidFill>
                  <a:srgbClr val="1110CD"/>
                </a:solidFill>
              </a:rPr>
              <a:t>a</a:t>
            </a:r>
            <a:r>
              <a:rPr lang="en-US" sz="2600" dirty="0" smtClean="0">
                <a:solidFill>
                  <a:srgbClr val="1110CD"/>
                </a:solidFill>
              </a:rPr>
              <a:t>&gt;</a:t>
            </a:r>
            <a:endParaRPr lang="uk-UA" sz="26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Базовий</a:t>
            </a:r>
            <a:r>
              <a:rPr lang="ru-RU" sz="2600" dirty="0"/>
              <a:t> </a:t>
            </a:r>
            <a:r>
              <a:rPr lang="en-US" sz="2600" dirty="0"/>
              <a:t>target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600" dirty="0" smtClean="0"/>
              <a:t>    </a:t>
            </a:r>
            <a:r>
              <a:rPr lang="en-US" sz="2600" dirty="0" smtClean="0">
                <a:solidFill>
                  <a:srgbClr val="1110CD"/>
                </a:solidFill>
              </a:rPr>
              <a:t>&lt;</a:t>
            </a:r>
            <a:r>
              <a:rPr lang="en-US" sz="2600" dirty="0">
                <a:solidFill>
                  <a:srgbClr val="1110CD"/>
                </a:solidFill>
              </a:rPr>
              <a:t>head&gt;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1110CD"/>
                </a:solidFill>
              </a:rPr>
              <a:t>&lt;base </a:t>
            </a:r>
            <a:r>
              <a:rPr lang="en-US" sz="2600" dirty="0">
                <a:solidFill>
                  <a:srgbClr val="0070C0"/>
                </a:solidFill>
              </a:rPr>
              <a:t>target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‘_blank’</a:t>
            </a:r>
            <a:r>
              <a:rPr lang="en-US" sz="2600" dirty="0">
                <a:solidFill>
                  <a:srgbClr val="1110CD"/>
                </a:solidFill>
              </a:rPr>
              <a:t>&gt;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1110CD"/>
                </a:solidFill>
              </a:rPr>
              <a:t>&lt;/head&gt;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600" dirty="0" smtClean="0"/>
              <a:t>    </a:t>
            </a:r>
            <a:r>
              <a:rPr lang="en-US" sz="2600" dirty="0" smtClean="0">
                <a:solidFill>
                  <a:srgbClr val="1110CD"/>
                </a:solidFill>
              </a:rPr>
              <a:t>&lt;</a:t>
            </a:r>
            <a:r>
              <a:rPr lang="en-US" sz="2600" dirty="0">
                <a:solidFill>
                  <a:srgbClr val="1110CD"/>
                </a:solidFill>
              </a:rPr>
              <a:t>a </a:t>
            </a:r>
            <a:r>
              <a:rPr lang="en-US" sz="2600" dirty="0" err="1">
                <a:solidFill>
                  <a:srgbClr val="0070C0"/>
                </a:solidFill>
              </a:rPr>
              <a:t>href</a:t>
            </a:r>
            <a:r>
              <a:rPr lang="en-US" sz="2600" dirty="0"/>
              <a:t>=</a:t>
            </a:r>
            <a:r>
              <a:rPr lang="en-US" sz="2600" dirty="0">
                <a:solidFill>
                  <a:srgbClr val="FF0000"/>
                </a:solidFill>
              </a:rPr>
              <a:t>‘file.html’</a:t>
            </a:r>
            <a:r>
              <a:rPr lang="en-US" sz="2600" dirty="0"/>
              <a:t> </a:t>
            </a:r>
            <a:r>
              <a:rPr lang="en-US" sz="2600" dirty="0" smtClean="0">
                <a:solidFill>
                  <a:srgbClr val="0070C0"/>
                </a:solidFill>
              </a:rPr>
              <a:t>target</a:t>
            </a:r>
            <a:r>
              <a:rPr lang="en-US" sz="2600" dirty="0" smtClean="0"/>
              <a:t>=</a:t>
            </a:r>
            <a:r>
              <a:rPr lang="en-US" sz="2600" dirty="0" smtClean="0">
                <a:solidFill>
                  <a:srgbClr val="FF0000"/>
                </a:solidFill>
              </a:rPr>
              <a:t>‘_</a:t>
            </a:r>
            <a:r>
              <a:rPr lang="en-US" sz="2600" dirty="0">
                <a:solidFill>
                  <a:srgbClr val="FF0000"/>
                </a:solidFill>
              </a:rPr>
              <a:t>self’</a:t>
            </a:r>
            <a:r>
              <a:rPr lang="en-US" sz="2600" dirty="0"/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600" dirty="0" smtClean="0">
                <a:solidFill>
                  <a:srgbClr val="F19D34"/>
                </a:solidFill>
              </a:rPr>
              <a:t>         </a:t>
            </a:r>
            <a:r>
              <a:rPr lang="ru-RU" sz="2600" dirty="0" err="1" smtClean="0">
                <a:solidFill>
                  <a:srgbClr val="F19D34"/>
                </a:solidFill>
              </a:rPr>
              <a:t>Натиснути</a:t>
            </a:r>
            <a:r>
              <a:rPr lang="ru-RU" sz="2600" dirty="0" smtClean="0">
                <a:solidFill>
                  <a:srgbClr val="F19D34"/>
                </a:solidFill>
              </a:rPr>
              <a:t> </a:t>
            </a:r>
            <a:r>
              <a:rPr lang="ru-RU" sz="2600" dirty="0">
                <a:solidFill>
                  <a:srgbClr val="F19D34"/>
                </a:solidFill>
              </a:rPr>
              <a:t>тут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600" dirty="0" smtClean="0"/>
              <a:t>    </a:t>
            </a:r>
            <a:r>
              <a:rPr lang="ru-RU" sz="2600" dirty="0" smtClean="0">
                <a:solidFill>
                  <a:srgbClr val="1110CD"/>
                </a:solidFill>
              </a:rPr>
              <a:t>&lt;/</a:t>
            </a:r>
            <a:r>
              <a:rPr lang="en-US" sz="2600" dirty="0">
                <a:solidFill>
                  <a:srgbClr val="1110CD"/>
                </a:solidFill>
              </a:rPr>
              <a:t>a&gt;</a:t>
            </a:r>
            <a:endParaRPr lang="en-US" sz="26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Зображення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7229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</a:t>
            </a:r>
            <a:r>
              <a:rPr lang="uk-UA" sz="4400" b="1" dirty="0" smtClean="0">
                <a:solidFill>
                  <a:schemeClr val="accent4"/>
                </a:solidFill>
              </a:rPr>
              <a:t>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1295972"/>
            <a:ext cx="94646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 smtClean="0"/>
              <a:t>Типи</a:t>
            </a:r>
            <a:r>
              <a:rPr lang="ru-RU" sz="2600" dirty="0" smtClean="0"/>
              <a:t> </a:t>
            </a:r>
            <a:r>
              <a:rPr lang="ru-RU" sz="2600" dirty="0" err="1"/>
              <a:t>зображень</a:t>
            </a:r>
            <a:r>
              <a:rPr lang="ru-RU" sz="2600" dirty="0"/>
              <a:t>, </a:t>
            </a:r>
            <a:r>
              <a:rPr lang="ru-RU" sz="2600" dirty="0" err="1"/>
              <a:t>що</a:t>
            </a:r>
            <a:r>
              <a:rPr lang="ru-RU" sz="2600" dirty="0"/>
              <a:t> </a:t>
            </a:r>
            <a:r>
              <a:rPr lang="ru-RU" sz="2600" dirty="0" err="1"/>
              <a:t>використовуються</a:t>
            </a:r>
            <a:r>
              <a:rPr lang="ru-RU" sz="2600" dirty="0"/>
              <a:t> у WWW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/>
              <a:t>Вставка </a:t>
            </a:r>
            <a:r>
              <a:rPr lang="ru-RU" sz="2600" dirty="0" err="1"/>
              <a:t>зображень</a:t>
            </a:r>
            <a:r>
              <a:rPr lang="ru-RU" sz="2600" dirty="0"/>
              <a:t> на </a:t>
            </a:r>
            <a:r>
              <a:rPr lang="ru-RU" sz="2600" dirty="0" err="1"/>
              <a:t>сторінку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Атрибути</a:t>
            </a:r>
            <a:r>
              <a:rPr lang="ru-RU" sz="2600" dirty="0"/>
              <a:t> </a:t>
            </a:r>
            <a:r>
              <a:rPr lang="ru-RU" sz="2600" dirty="0" err="1"/>
              <a:t>елемента</a:t>
            </a:r>
            <a:r>
              <a:rPr lang="ru-RU" sz="2600" dirty="0"/>
              <a:t> </a:t>
            </a:r>
            <a:r>
              <a:rPr lang="ru-RU" sz="2600" dirty="0" err="1"/>
              <a:t>img</a:t>
            </a:r>
            <a:endParaRPr lang="ru-RU" sz="2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2600" dirty="0" err="1"/>
              <a:t>Нові</a:t>
            </a:r>
            <a:r>
              <a:rPr lang="ru-RU" sz="2600" dirty="0"/>
              <a:t> </a:t>
            </a:r>
            <a:r>
              <a:rPr lang="ru-RU" sz="2600" dirty="0" err="1"/>
              <a:t>елементи</a:t>
            </a:r>
            <a:r>
              <a:rPr lang="ru-RU" sz="2600" dirty="0"/>
              <a:t> для </a:t>
            </a:r>
            <a:r>
              <a:rPr lang="ru-RU" sz="2600" dirty="0" err="1"/>
              <a:t>зображень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338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Основні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типи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зображень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67" y="1491809"/>
            <a:ext cx="6323739" cy="50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2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Використання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зображень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 smtClean="0"/>
              <a:t>Обов'язкові</a:t>
            </a:r>
            <a:r>
              <a:rPr lang="ru-RU" sz="3200" dirty="0" smtClean="0"/>
              <a:t> </a:t>
            </a:r>
            <a:r>
              <a:rPr lang="ru-RU" sz="3200" dirty="0" err="1"/>
              <a:t>атрибути</a:t>
            </a:r>
            <a:endParaRPr lang="ru-RU" sz="3200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ru-RU" sz="3200" dirty="0" smtClean="0">
                <a:solidFill>
                  <a:srgbClr val="1110CD"/>
                </a:solidFill>
              </a:rPr>
              <a:t>&lt;</a:t>
            </a:r>
            <a:r>
              <a:rPr lang="en-US" sz="3200" dirty="0" err="1">
                <a:solidFill>
                  <a:srgbClr val="1110CD"/>
                </a:solidFill>
              </a:rPr>
              <a:t>img</a:t>
            </a:r>
            <a:r>
              <a:rPr lang="en-US" sz="3200" dirty="0">
                <a:solidFill>
                  <a:srgbClr val="1110CD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src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‘logo.gif’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B0F0"/>
                </a:solidFill>
              </a:rPr>
              <a:t>alt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</a:t>
            </a:r>
            <a:r>
              <a:rPr lang="ru-RU" sz="3200" dirty="0">
                <a:solidFill>
                  <a:srgbClr val="FF0000"/>
                </a:solidFill>
              </a:rPr>
              <a:t>Логотип’</a:t>
            </a:r>
            <a:r>
              <a:rPr lang="ru-RU" sz="3200" dirty="0"/>
              <a:t> </a:t>
            </a:r>
            <a:r>
              <a:rPr lang="ru-RU" sz="3200" dirty="0" smtClean="0">
                <a:solidFill>
                  <a:srgbClr val="1110CD"/>
                </a:solidFill>
              </a:rPr>
              <a:t>/&gt;</a:t>
            </a:r>
            <a:endParaRPr lang="en-US" sz="32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Інші</a:t>
            </a:r>
            <a:r>
              <a:rPr lang="ru-RU" sz="3200" dirty="0"/>
              <a:t> </a:t>
            </a:r>
            <a:r>
              <a:rPr lang="ru-RU" sz="3200" dirty="0" err="1"/>
              <a:t>атрибути</a:t>
            </a:r>
            <a:endParaRPr lang="ru-RU" sz="3200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en-US" sz="3200" dirty="0" smtClean="0">
                <a:solidFill>
                  <a:srgbClr val="00B0F0"/>
                </a:solidFill>
              </a:rPr>
              <a:t>width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‘100’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en-US" sz="3200" dirty="0" smtClean="0">
                <a:solidFill>
                  <a:srgbClr val="00B0F0"/>
                </a:solidFill>
              </a:rPr>
              <a:t>height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‘100’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en-US" sz="3200" dirty="0" smtClean="0">
                <a:solidFill>
                  <a:srgbClr val="00B0F0"/>
                </a:solidFill>
              </a:rPr>
              <a:t>border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‘1</a:t>
            </a:r>
            <a:r>
              <a:rPr lang="en-US" sz="3200" dirty="0" smtClean="0">
                <a:solidFill>
                  <a:srgbClr val="FF0000"/>
                </a:solidFill>
              </a:rPr>
              <a:t>’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Загальний</a:t>
            </a:r>
            <a:r>
              <a:rPr lang="ru-RU" sz="3200" dirty="0"/>
              <a:t> атрибут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en-US" sz="3200" dirty="0" smtClean="0">
                <a:solidFill>
                  <a:srgbClr val="00B0F0"/>
                </a:solidFill>
              </a:rPr>
              <a:t>title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</a:t>
            </a:r>
            <a:r>
              <a:rPr lang="ru-RU" sz="3200" dirty="0">
                <a:solidFill>
                  <a:srgbClr val="FF0000"/>
                </a:solidFill>
              </a:rPr>
              <a:t>Логотип </a:t>
            </a:r>
            <a:r>
              <a:rPr lang="ru-RU" sz="3200" dirty="0" err="1">
                <a:solidFill>
                  <a:srgbClr val="FF0000"/>
                </a:solidFill>
              </a:rPr>
              <a:t>нашої</a:t>
            </a:r>
            <a:r>
              <a:rPr lang="ru-RU" sz="3200" dirty="0">
                <a:solidFill>
                  <a:srgbClr val="FF0000"/>
                </a:solidFill>
              </a:rPr>
              <a:t> </a:t>
            </a:r>
            <a:r>
              <a:rPr lang="ru-RU" sz="3200" dirty="0" err="1">
                <a:solidFill>
                  <a:srgbClr val="FF0000"/>
                </a:solidFill>
              </a:rPr>
              <a:t>компанії</a:t>
            </a:r>
            <a:r>
              <a:rPr lang="ru-RU" sz="3200" dirty="0">
                <a:solidFill>
                  <a:srgbClr val="FF0000"/>
                </a:solidFill>
              </a:rPr>
              <a:t>’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Елементи зображень у </a:t>
            </a:r>
            <a:r>
              <a:rPr lang="en-US" sz="4400" b="1" dirty="0" smtClean="0">
                <a:solidFill>
                  <a:schemeClr val="accent4"/>
                </a:solidFill>
              </a:rPr>
              <a:t>HTML5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figure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 smtClean="0"/>
              <a:t>figcaption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110CD"/>
                </a:solidFill>
              </a:rPr>
              <a:t>&lt;figure&gt;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      </a:t>
            </a:r>
            <a:r>
              <a:rPr lang="en-US" sz="3200" dirty="0" smtClean="0">
                <a:solidFill>
                  <a:srgbClr val="1110CD"/>
                </a:solidFill>
              </a:rPr>
              <a:t>&lt;</a:t>
            </a:r>
            <a:r>
              <a:rPr lang="en-US" sz="3200" dirty="0" err="1">
                <a:solidFill>
                  <a:srgbClr val="1110CD"/>
                </a:solidFill>
              </a:rPr>
              <a:t>img</a:t>
            </a:r>
            <a:r>
              <a:rPr lang="en-US" sz="3200" dirty="0">
                <a:solidFill>
                  <a:srgbClr val="1110CD"/>
                </a:solidFill>
              </a:rPr>
              <a:t> </a:t>
            </a:r>
            <a:r>
              <a:rPr lang="en-US" sz="3200" dirty="0" err="1">
                <a:solidFill>
                  <a:srgbClr val="F19D34"/>
                </a:solidFill>
              </a:rPr>
              <a:t>src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‘logo.gif’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19D34"/>
                </a:solidFill>
              </a:rPr>
              <a:t>alt</a:t>
            </a:r>
            <a:r>
              <a:rPr lang="en-US" sz="3200" dirty="0"/>
              <a:t>=</a:t>
            </a:r>
            <a:r>
              <a:rPr lang="en-US" sz="3200" dirty="0">
                <a:solidFill>
                  <a:srgbClr val="FF0000"/>
                </a:solidFill>
              </a:rPr>
              <a:t>‘</a:t>
            </a:r>
            <a:r>
              <a:rPr lang="ru-RU" sz="3200" dirty="0">
                <a:solidFill>
                  <a:srgbClr val="FF0000"/>
                </a:solidFill>
              </a:rPr>
              <a:t>Логотип’</a:t>
            </a:r>
            <a:r>
              <a:rPr lang="ru-RU" sz="3200" dirty="0"/>
              <a:t> </a:t>
            </a:r>
            <a:r>
              <a:rPr lang="ru-RU" sz="3200" dirty="0">
                <a:solidFill>
                  <a:srgbClr val="1110CD"/>
                </a:solidFill>
              </a:rPr>
              <a:t>/&gt;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      </a:t>
            </a:r>
            <a:r>
              <a:rPr lang="ru-RU" sz="3200" dirty="0" smtClean="0">
                <a:solidFill>
                  <a:srgbClr val="1110CD"/>
                </a:solidFill>
              </a:rPr>
              <a:t>&lt;</a:t>
            </a:r>
            <a:r>
              <a:rPr lang="en-US" sz="3200" dirty="0" err="1">
                <a:solidFill>
                  <a:srgbClr val="1110CD"/>
                </a:solidFill>
              </a:rPr>
              <a:t>figcaption</a:t>
            </a:r>
            <a:r>
              <a:rPr lang="en-US" sz="3200" dirty="0">
                <a:solidFill>
                  <a:srgbClr val="1110CD"/>
                </a:solidFill>
              </a:rPr>
              <a:t>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           </a:t>
            </a:r>
            <a:r>
              <a:rPr lang="ru-RU" sz="3200" dirty="0" smtClean="0"/>
              <a:t>Логотип </a:t>
            </a:r>
            <a:r>
              <a:rPr lang="ru-RU" sz="3200" dirty="0" err="1"/>
              <a:t>нашої</a:t>
            </a:r>
            <a:r>
              <a:rPr lang="ru-RU" sz="3200" dirty="0"/>
              <a:t> </a:t>
            </a:r>
            <a:r>
              <a:rPr lang="ru-RU" sz="3200" dirty="0" err="1"/>
              <a:t>компанії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      </a:t>
            </a:r>
            <a:r>
              <a:rPr lang="ru-RU" sz="3200" dirty="0" smtClean="0">
                <a:solidFill>
                  <a:srgbClr val="1110CD"/>
                </a:solidFill>
              </a:rPr>
              <a:t>&lt;/</a:t>
            </a:r>
            <a:r>
              <a:rPr lang="en-US" sz="3200" dirty="0" err="1">
                <a:solidFill>
                  <a:srgbClr val="1110CD"/>
                </a:solidFill>
              </a:rPr>
              <a:t>figcaption</a:t>
            </a:r>
            <a:r>
              <a:rPr lang="en-US" sz="3200" dirty="0">
                <a:solidFill>
                  <a:srgbClr val="1110CD"/>
                </a:solidFill>
              </a:rPr>
              <a:t>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1110CD"/>
                </a:solidFill>
              </a:rPr>
              <a:t>&lt;/figure</a:t>
            </a:r>
            <a:r>
              <a:rPr lang="en-US" sz="3200" dirty="0" smtClean="0">
                <a:solidFill>
                  <a:srgbClr val="111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108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accent4"/>
                </a:solidFill>
              </a:rPr>
              <a:t>CSS. </a:t>
            </a:r>
            <a:r>
              <a:rPr lang="uk-UA" sz="6000" b="1" dirty="0" smtClean="0">
                <a:solidFill>
                  <a:schemeClr val="accent4"/>
                </a:solidFill>
              </a:rPr>
              <a:t>Каскадні таблиці стилів. Основні властивості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884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Основні</a:t>
            </a:r>
            <a:r>
              <a:rPr lang="ru-RU" sz="3200" dirty="0"/>
              <a:t> </a:t>
            </a:r>
            <a:r>
              <a:rPr lang="ru-RU" sz="3200" dirty="0" err="1"/>
              <a:t>поняття</a:t>
            </a:r>
            <a:r>
              <a:rPr lang="ru-RU" sz="3200" dirty="0"/>
              <a:t> CSS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Способи</a:t>
            </a:r>
            <a:r>
              <a:rPr lang="ru-RU" sz="3200" dirty="0"/>
              <a:t> </a:t>
            </a:r>
            <a:r>
              <a:rPr lang="ru-RU" sz="3200" dirty="0" err="1"/>
              <a:t>визначення</a:t>
            </a:r>
            <a:r>
              <a:rPr lang="ru-RU" sz="3200" dirty="0"/>
              <a:t> </a:t>
            </a:r>
            <a:r>
              <a:rPr lang="ru-RU" sz="3200" dirty="0" err="1"/>
              <a:t>стилів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Каскадування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Успадкування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Селектори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Псевдокласи</a:t>
            </a:r>
            <a:r>
              <a:rPr lang="ru-RU" sz="3200" dirty="0"/>
              <a:t> та </a:t>
            </a:r>
            <a:r>
              <a:rPr lang="ru-RU" sz="3200" dirty="0" err="1"/>
              <a:t>псевдоелементи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Властивості</a:t>
            </a:r>
            <a:r>
              <a:rPr lang="ru-RU" sz="3200" dirty="0"/>
              <a:t> </a:t>
            </a:r>
            <a:r>
              <a:rPr lang="ru-RU" sz="3200" dirty="0" err="1"/>
              <a:t>шрифтів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Властивості</a:t>
            </a:r>
            <a:r>
              <a:rPr lang="ru-RU" sz="3200" dirty="0"/>
              <a:t> тексту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Властивості</a:t>
            </a:r>
            <a:r>
              <a:rPr lang="ru-RU" sz="3200" dirty="0"/>
              <a:t> </a:t>
            </a:r>
            <a:r>
              <a:rPr lang="ru-RU" sz="3200" dirty="0" err="1"/>
              <a:t>кольору</a:t>
            </a:r>
            <a:r>
              <a:rPr lang="ru-RU" sz="3200" dirty="0"/>
              <a:t> та фону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4"/>
                </a:solidFill>
              </a:rPr>
              <a:t>CSS: </a:t>
            </a:r>
            <a:r>
              <a:rPr lang="uk-UA" sz="4400" b="1" dirty="0" smtClean="0">
                <a:solidFill>
                  <a:schemeClr val="accent4"/>
                </a:solidFill>
              </a:rPr>
              <a:t>основні поняття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https</a:t>
            </a:r>
            <a:r>
              <a:rPr lang="en-US" sz="3200" dirty="0"/>
              <a:t>://</a:t>
            </a:r>
            <a:r>
              <a:rPr lang="en-US" sz="3200" dirty="0" smtClean="0"/>
              <a:t>www.w3.org/standards/techs/css.html</a:t>
            </a:r>
            <a:endParaRPr lang="ru-RU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21972" y="5778000"/>
            <a:ext cx="9464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Селектори</a:t>
            </a:r>
            <a:endParaRPr lang="ru-RU" sz="32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75" y="2273433"/>
            <a:ext cx="7756163" cy="30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Визначення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стилів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Вкладення</a:t>
            </a:r>
            <a:r>
              <a:rPr lang="ru-RU" sz="3200" dirty="0"/>
              <a:t> (</a:t>
            </a:r>
            <a:r>
              <a:rPr lang="en-US" sz="3200" dirty="0"/>
              <a:t>inline)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p </a:t>
            </a:r>
            <a:r>
              <a:rPr lang="en-US" sz="2800" dirty="0">
                <a:solidFill>
                  <a:srgbClr val="FFC000"/>
                </a:solidFill>
              </a:rPr>
              <a:t>style</a:t>
            </a:r>
            <a:r>
              <a:rPr lang="en-US" sz="2800" dirty="0"/>
              <a:t>=“</a:t>
            </a:r>
            <a:r>
              <a:rPr lang="en-US" sz="2800" dirty="0" err="1">
                <a:solidFill>
                  <a:srgbClr val="0070C0"/>
                </a:solidFill>
              </a:rPr>
              <a:t>color</a:t>
            </a:r>
            <a:r>
              <a:rPr lang="en-US" sz="2800" dirty="0" err="1"/>
              <a:t>:</a:t>
            </a:r>
            <a:r>
              <a:rPr lang="en-US" sz="2800" dirty="0" err="1">
                <a:solidFill>
                  <a:srgbClr val="FF0000"/>
                </a:solidFill>
              </a:rPr>
              <a:t>red</a:t>
            </a:r>
            <a:r>
              <a:rPr lang="en-US" sz="2800" dirty="0"/>
              <a:t>; </a:t>
            </a:r>
            <a:r>
              <a:rPr lang="en-US" sz="2800" dirty="0">
                <a:solidFill>
                  <a:srgbClr val="0070C0"/>
                </a:solidFill>
              </a:rPr>
              <a:t>background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FF0000"/>
                </a:solidFill>
              </a:rPr>
              <a:t>#FF0000</a:t>
            </a:r>
            <a:r>
              <a:rPr lang="en-US" sz="2800" dirty="0" smtClean="0"/>
              <a:t>”</a:t>
            </a:r>
            <a:r>
              <a:rPr lang="en-US" sz="28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800" dirty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Вбудовування</a:t>
            </a:r>
            <a:r>
              <a:rPr lang="ru-RU" sz="3200" dirty="0"/>
              <a:t> (</a:t>
            </a:r>
            <a:r>
              <a:rPr lang="en-US" sz="3200" dirty="0"/>
              <a:t>embedding)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style </a:t>
            </a:r>
            <a:r>
              <a:rPr lang="en-US" sz="2800" dirty="0">
                <a:solidFill>
                  <a:srgbClr val="F19D34"/>
                </a:solidFill>
              </a:rPr>
              <a:t>type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FF0000"/>
                </a:solidFill>
              </a:rPr>
              <a:t>“text/</a:t>
            </a:r>
            <a:r>
              <a:rPr lang="en-US" sz="2800" dirty="0" err="1">
                <a:solidFill>
                  <a:srgbClr val="FF0000"/>
                </a:solidFill>
              </a:rPr>
              <a:t>css</a:t>
            </a:r>
            <a:r>
              <a:rPr lang="en-US" sz="2800" dirty="0">
                <a:solidFill>
                  <a:srgbClr val="FF0000"/>
                </a:solidFill>
              </a:rPr>
              <a:t>”</a:t>
            </a:r>
            <a:r>
              <a:rPr lang="en-US" sz="2800" dirty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FF0000"/>
                </a:solidFill>
              </a:rPr>
              <a:t>p</a:t>
            </a:r>
            <a:r>
              <a:rPr lang="en-US" sz="2800" dirty="0" smtClean="0"/>
              <a:t>{</a:t>
            </a:r>
            <a:r>
              <a:rPr lang="en-US" sz="2800" dirty="0" err="1" smtClean="0">
                <a:solidFill>
                  <a:srgbClr val="0070C0"/>
                </a:solidFill>
              </a:rPr>
              <a:t>color</a:t>
            </a:r>
            <a:r>
              <a:rPr lang="en-US" sz="2800" dirty="0" err="1" smtClean="0"/>
              <a:t>:</a:t>
            </a:r>
            <a:r>
              <a:rPr lang="en-US" sz="2800" dirty="0" err="1" smtClean="0">
                <a:solidFill>
                  <a:srgbClr val="FF0000"/>
                </a:solidFill>
              </a:rPr>
              <a:t>red</a:t>
            </a:r>
            <a:r>
              <a:rPr lang="en-US" sz="2800" dirty="0"/>
              <a:t>; </a:t>
            </a:r>
            <a:r>
              <a:rPr lang="en-US" sz="2800" dirty="0">
                <a:solidFill>
                  <a:srgbClr val="0070C0"/>
                </a:solidFill>
              </a:rPr>
              <a:t>background</a:t>
            </a:r>
            <a:r>
              <a:rPr lang="en-US" sz="2800" dirty="0"/>
              <a:t>:</a:t>
            </a:r>
            <a:r>
              <a:rPr lang="en-US" sz="2800" dirty="0">
                <a:solidFill>
                  <a:srgbClr val="FF0000"/>
                </a:solidFill>
              </a:rPr>
              <a:t>#FF0000</a:t>
            </a:r>
            <a:r>
              <a:rPr lang="en-US" sz="2800" dirty="0"/>
              <a:t>}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1110CD"/>
                </a:solidFill>
              </a:rPr>
              <a:t>&lt;/</a:t>
            </a:r>
            <a:r>
              <a:rPr lang="en-US" sz="2800" dirty="0">
                <a:solidFill>
                  <a:srgbClr val="1110CD"/>
                </a:solidFill>
              </a:rPr>
              <a:t>style</a:t>
            </a:r>
            <a:r>
              <a:rPr lang="en-US" sz="28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800" dirty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Зв'язування</a:t>
            </a:r>
            <a:r>
              <a:rPr lang="ru-RU" sz="3200" dirty="0"/>
              <a:t> (</a:t>
            </a:r>
            <a:r>
              <a:rPr lang="en-US" sz="3200" dirty="0"/>
              <a:t>linking)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en-US" sz="2800" dirty="0" smtClean="0">
                <a:solidFill>
                  <a:srgbClr val="1110CD"/>
                </a:solidFill>
              </a:rPr>
              <a:t>&lt;</a:t>
            </a:r>
            <a:r>
              <a:rPr lang="en-US" sz="2800" dirty="0">
                <a:solidFill>
                  <a:srgbClr val="1110CD"/>
                </a:solidFill>
              </a:rPr>
              <a:t>link </a:t>
            </a:r>
            <a:r>
              <a:rPr lang="en-US" sz="2800" dirty="0" err="1">
                <a:solidFill>
                  <a:srgbClr val="F19D34"/>
                </a:solidFill>
              </a:rPr>
              <a:t>rel</a:t>
            </a:r>
            <a:r>
              <a:rPr lang="en-US" sz="2800" dirty="0" smtClean="0"/>
              <a:t>=</a:t>
            </a:r>
            <a:r>
              <a:rPr lang="en-US" sz="2800" dirty="0" smtClean="0">
                <a:solidFill>
                  <a:srgbClr val="FF0000"/>
                </a:solidFill>
              </a:rPr>
              <a:t>"</a:t>
            </a:r>
            <a:r>
              <a:rPr lang="en-US" sz="2800" dirty="0">
                <a:solidFill>
                  <a:srgbClr val="FF0000"/>
                </a:solidFill>
              </a:rPr>
              <a:t>stylesheet"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19D34"/>
                </a:solidFill>
              </a:rPr>
              <a:t>type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FF0000"/>
                </a:solidFill>
              </a:rPr>
              <a:t>"</a:t>
            </a:r>
            <a:r>
              <a:rPr lang="en-US" sz="2800" dirty="0" smtClean="0">
                <a:solidFill>
                  <a:srgbClr val="FF0000"/>
                </a:solidFill>
              </a:rPr>
              <a:t>text/</a:t>
            </a:r>
            <a:r>
              <a:rPr lang="en-US" sz="2800" dirty="0" err="1" smtClean="0">
                <a:solidFill>
                  <a:srgbClr val="FF0000"/>
                </a:solidFill>
              </a:rPr>
              <a:t>css</a:t>
            </a:r>
            <a:r>
              <a:rPr lang="en-US" sz="2800" dirty="0" smtClean="0">
                <a:solidFill>
                  <a:srgbClr val="FF0000"/>
                </a:solidFill>
              </a:rPr>
              <a:t>“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19D34"/>
                </a:solidFill>
              </a:rPr>
              <a:t>href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FF0000"/>
                </a:solidFill>
              </a:rPr>
              <a:t>“style.css”</a:t>
            </a:r>
            <a:r>
              <a:rPr lang="en-US" sz="2800" dirty="0"/>
              <a:t>/</a:t>
            </a:r>
            <a:r>
              <a:rPr lang="en-US" sz="2800" dirty="0">
                <a:solidFill>
                  <a:srgbClr val="1110CD"/>
                </a:solidFill>
              </a:rPr>
              <a:t>&gt;</a:t>
            </a:r>
            <a:endParaRPr lang="en-US" sz="28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6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модуля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820" y="1295972"/>
            <a:ext cx="94646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 smtClean="0"/>
              <a:t>Основні</a:t>
            </a:r>
            <a:r>
              <a:rPr lang="ru-RU" sz="3600" dirty="0" smtClean="0"/>
              <a:t> </a:t>
            </a:r>
            <a:r>
              <a:rPr lang="ru-RU" sz="3600" dirty="0" err="1"/>
              <a:t>відомості</a:t>
            </a:r>
            <a:r>
              <a:rPr lang="ru-RU" sz="3600" dirty="0"/>
              <a:t> про </a:t>
            </a:r>
            <a:r>
              <a:rPr lang="ru-RU" sz="3600" dirty="0" err="1"/>
              <a:t>мови</a:t>
            </a:r>
            <a:r>
              <a:rPr lang="ru-RU" sz="3600" dirty="0"/>
              <a:t> </a:t>
            </a:r>
            <a:r>
              <a:rPr lang="ru-RU" sz="3600" dirty="0" err="1"/>
              <a:t>розмітки</a:t>
            </a:r>
            <a:r>
              <a:rPr lang="ru-RU" sz="3600" dirty="0"/>
              <a:t> :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600" dirty="0" smtClean="0"/>
              <a:t>   - </a:t>
            </a:r>
            <a:r>
              <a:rPr lang="ru-RU" sz="3600" dirty="0" err="1" smtClean="0"/>
              <a:t>Еволюція</a:t>
            </a:r>
            <a:r>
              <a:rPr lang="ru-RU" sz="3600" dirty="0" smtClean="0"/>
              <a:t> </a:t>
            </a:r>
            <a:r>
              <a:rPr lang="ru-RU" sz="3600" dirty="0" err="1"/>
              <a:t>мов</a:t>
            </a:r>
            <a:r>
              <a:rPr lang="ru-RU" sz="3600" dirty="0"/>
              <a:t> </a:t>
            </a:r>
            <a:r>
              <a:rPr lang="ru-RU" sz="3600" dirty="0" err="1"/>
              <a:t>розмітки</a:t>
            </a:r>
            <a:r>
              <a:rPr lang="ru-RU" sz="3600" dirty="0"/>
              <a:t>. </a:t>
            </a:r>
            <a:endParaRPr lang="ru-RU" sz="36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600" dirty="0"/>
              <a:t> </a:t>
            </a:r>
            <a:r>
              <a:rPr lang="ru-RU" sz="3600" dirty="0" smtClean="0"/>
              <a:t>  - </a:t>
            </a:r>
            <a:r>
              <a:rPr lang="ru-RU" sz="3600" dirty="0" err="1" smtClean="0"/>
              <a:t>Цілі</a:t>
            </a:r>
            <a:r>
              <a:rPr lang="ru-RU" sz="3600" dirty="0" smtClean="0"/>
              <a:t> </a:t>
            </a:r>
            <a:r>
              <a:rPr lang="ru-RU" sz="3600" dirty="0"/>
              <a:t>і </a:t>
            </a:r>
            <a:r>
              <a:rPr lang="ru-RU" sz="3600" dirty="0" err="1"/>
              <a:t>завдання</a:t>
            </a:r>
            <a:r>
              <a:rPr lang="ru-RU" sz="3600" dirty="0"/>
              <a:t> </a:t>
            </a:r>
            <a:r>
              <a:rPr lang="ru-RU" sz="3600" dirty="0" err="1"/>
              <a:t>мови</a:t>
            </a:r>
            <a:r>
              <a:rPr lang="ru-RU" sz="3600" dirty="0"/>
              <a:t> </a:t>
            </a:r>
            <a:r>
              <a:rPr lang="en-US" sz="3600" dirty="0"/>
              <a:t>HTML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/>
              <a:t>HTML- </a:t>
            </a:r>
            <a:r>
              <a:rPr lang="ru-RU" sz="3600" dirty="0" err="1"/>
              <a:t>розмітка</a:t>
            </a:r>
            <a:r>
              <a:rPr lang="ru-RU" sz="3600" dirty="0"/>
              <a:t>: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600" dirty="0" smtClean="0"/>
              <a:t>   - </a:t>
            </a:r>
            <a:r>
              <a:rPr lang="ru-RU" sz="3600" dirty="0" err="1" smtClean="0"/>
              <a:t>Елементи</a:t>
            </a:r>
            <a:endParaRPr lang="ru-RU" sz="3600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600" dirty="0" smtClean="0"/>
              <a:t>   - Теги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/>
              <a:t>Основні</a:t>
            </a:r>
            <a:r>
              <a:rPr lang="ru-RU" sz="3600" dirty="0"/>
              <a:t> </a:t>
            </a:r>
            <a:r>
              <a:rPr lang="ru-RU" sz="3600" dirty="0" err="1"/>
              <a:t>елементи</a:t>
            </a:r>
            <a:r>
              <a:rPr lang="ru-RU" sz="3600" dirty="0"/>
              <a:t> </a:t>
            </a:r>
            <a:r>
              <a:rPr lang="ru-RU" sz="3600" dirty="0" err="1"/>
              <a:t>розмітки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/>
              <a:t>Атрибути</a:t>
            </a:r>
            <a:r>
              <a:rPr lang="ru-RU" sz="3600" dirty="0"/>
              <a:t> </a:t>
            </a:r>
            <a:r>
              <a:rPr lang="ru-RU" sz="3600" dirty="0" err="1"/>
              <a:t>елементів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/>
              <a:t>Спеціальні</a:t>
            </a:r>
            <a:r>
              <a:rPr lang="ru-RU" sz="3600" dirty="0"/>
              <a:t> </a:t>
            </a:r>
            <a:r>
              <a:rPr lang="ru-RU" sz="3600" dirty="0" err="1"/>
              <a:t>символи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4639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>
                <a:solidFill>
                  <a:schemeClr val="accent4"/>
                </a:solidFill>
              </a:rPr>
              <a:t>Каскадування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306989"/>
            <a:ext cx="946463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1110CD"/>
                </a:solidFill>
              </a:rPr>
              <a:t>&lt;link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70C0"/>
                </a:solidFill>
              </a:rPr>
              <a:t>rel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FF0000"/>
                </a:solidFill>
              </a:rPr>
              <a:t>“stylesheet”</a:t>
            </a:r>
            <a:r>
              <a:rPr lang="en-US" sz="3000" dirty="0"/>
              <a:t> </a:t>
            </a:r>
            <a:r>
              <a:rPr lang="en-US" sz="3000" dirty="0" err="1">
                <a:solidFill>
                  <a:srgbClr val="0070C0"/>
                </a:solidFill>
              </a:rPr>
              <a:t>href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FF0000"/>
                </a:solidFill>
              </a:rPr>
              <a:t>“style.css”</a:t>
            </a:r>
            <a:r>
              <a:rPr lang="en-US" sz="3000" dirty="0">
                <a:solidFill>
                  <a:srgbClr val="1110CD"/>
                </a:solidFill>
              </a:rPr>
              <a:t>/&gt;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1110CD"/>
                </a:solidFill>
              </a:rPr>
              <a:t>&lt;style&gt;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/>
              <a:t>	</a:t>
            </a:r>
            <a:r>
              <a:rPr lang="en-US" sz="3000" dirty="0" smtClean="0">
                <a:solidFill>
                  <a:srgbClr val="FF0000"/>
                </a:solidFill>
              </a:rPr>
              <a:t>div</a:t>
            </a:r>
            <a:r>
              <a:rPr lang="en-US" sz="3000" dirty="0"/>
              <a:t>{ </a:t>
            </a:r>
            <a:r>
              <a:rPr lang="en-US" sz="3000" dirty="0">
                <a:solidFill>
                  <a:srgbClr val="0070C0"/>
                </a:solidFill>
              </a:rPr>
              <a:t>color</a:t>
            </a:r>
            <a:r>
              <a:rPr lang="en-US" sz="3000" dirty="0"/>
              <a:t>: </a:t>
            </a:r>
            <a:r>
              <a:rPr lang="en-US" sz="3000" dirty="0">
                <a:solidFill>
                  <a:srgbClr val="FF0000"/>
                </a:solidFill>
              </a:rPr>
              <a:t>green</a:t>
            </a:r>
            <a:r>
              <a:rPr lang="en-US" sz="3000" dirty="0"/>
              <a:t> }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/>
              <a:t>   </a:t>
            </a:r>
            <a:r>
              <a:rPr lang="en-US" sz="3000" dirty="0" smtClean="0">
                <a:solidFill>
                  <a:srgbClr val="1110CD"/>
                </a:solidFill>
              </a:rPr>
              <a:t>&lt;/</a:t>
            </a:r>
            <a:r>
              <a:rPr lang="en-US" sz="3000" dirty="0">
                <a:solidFill>
                  <a:srgbClr val="1110CD"/>
                </a:solidFill>
              </a:rPr>
              <a:t>style&gt;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>
                <a:solidFill>
                  <a:srgbClr val="1110CD"/>
                </a:solidFill>
              </a:rPr>
              <a:t>&lt;p&gt;</a:t>
            </a:r>
            <a:r>
              <a:rPr lang="ru-RU" sz="3000" dirty="0"/>
              <a:t>Перший рядок</a:t>
            </a:r>
            <a:r>
              <a:rPr lang="ru-RU" sz="3000" dirty="0">
                <a:solidFill>
                  <a:srgbClr val="1110CD"/>
                </a:solidFill>
              </a:rPr>
              <a:t>&lt;/</a:t>
            </a:r>
            <a:r>
              <a:rPr lang="en-US" sz="3000" dirty="0">
                <a:solidFill>
                  <a:srgbClr val="1110CD"/>
                </a:solidFill>
              </a:rPr>
              <a:t>p&gt;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>
                <a:solidFill>
                  <a:srgbClr val="1110CD"/>
                </a:solidFill>
              </a:rPr>
              <a:t>&lt;div&gt;</a:t>
            </a:r>
            <a:r>
              <a:rPr lang="ru-RU" sz="3000" dirty="0" err="1"/>
              <a:t>Другий</a:t>
            </a:r>
            <a:r>
              <a:rPr lang="ru-RU" sz="3000" dirty="0"/>
              <a:t> рядок</a:t>
            </a:r>
            <a:r>
              <a:rPr lang="ru-RU" sz="3000" dirty="0">
                <a:solidFill>
                  <a:srgbClr val="1110CD"/>
                </a:solidFill>
              </a:rPr>
              <a:t>&lt;/</a:t>
            </a:r>
            <a:r>
              <a:rPr lang="en-US" sz="3000" dirty="0">
                <a:solidFill>
                  <a:srgbClr val="1110CD"/>
                </a:solidFill>
              </a:rPr>
              <a:t>div&gt;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>
                <a:solidFill>
                  <a:srgbClr val="1110CD"/>
                </a:solidFill>
              </a:rPr>
              <a:t>&lt;p </a:t>
            </a:r>
            <a:r>
              <a:rPr lang="en-US" sz="3000" dirty="0">
                <a:solidFill>
                  <a:srgbClr val="00B0F0"/>
                </a:solidFill>
              </a:rPr>
              <a:t>style</a:t>
            </a:r>
            <a:r>
              <a:rPr lang="en-US" sz="3000" dirty="0"/>
              <a:t>=</a:t>
            </a:r>
            <a:r>
              <a:rPr lang="en-US" sz="3000" dirty="0">
                <a:solidFill>
                  <a:srgbClr val="FF0000"/>
                </a:solidFill>
              </a:rPr>
              <a:t>“color: blue”</a:t>
            </a:r>
            <a:r>
              <a:rPr lang="en-US" sz="3000" dirty="0">
                <a:solidFill>
                  <a:srgbClr val="1110CD"/>
                </a:solidFill>
              </a:rPr>
              <a:t>&gt;</a:t>
            </a:r>
            <a:r>
              <a:rPr lang="ru-RU" sz="3000" dirty="0" err="1"/>
              <a:t>Третій</a:t>
            </a:r>
            <a:r>
              <a:rPr lang="ru-RU" sz="3000" dirty="0"/>
              <a:t> рядок</a:t>
            </a:r>
            <a:r>
              <a:rPr lang="ru-RU" sz="3000" dirty="0">
                <a:solidFill>
                  <a:srgbClr val="1110CD"/>
                </a:solidFill>
              </a:rPr>
              <a:t>&lt;/</a:t>
            </a:r>
            <a:r>
              <a:rPr lang="en-US" sz="3000" dirty="0">
                <a:solidFill>
                  <a:srgbClr val="1110CD"/>
                </a:solidFill>
              </a:rPr>
              <a:t>p&gt;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000" dirty="0"/>
              <a:t>Результат: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/>
              <a:t> 	</a:t>
            </a:r>
            <a:r>
              <a:rPr lang="ru-RU" sz="3000" dirty="0" smtClean="0">
                <a:solidFill>
                  <a:srgbClr val="FF0000"/>
                </a:solidFill>
              </a:rPr>
              <a:t>Перший </a:t>
            </a:r>
            <a:r>
              <a:rPr lang="ru-RU" sz="3000" dirty="0">
                <a:solidFill>
                  <a:srgbClr val="FF0000"/>
                </a:solidFill>
              </a:rPr>
              <a:t>рядок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/>
              <a:t>	</a:t>
            </a:r>
            <a:r>
              <a:rPr lang="ru-RU" sz="3000" dirty="0" err="1" smtClean="0">
                <a:solidFill>
                  <a:srgbClr val="00B050"/>
                </a:solidFill>
              </a:rPr>
              <a:t>Другий</a:t>
            </a:r>
            <a:r>
              <a:rPr lang="ru-RU" sz="3000" dirty="0" smtClean="0">
                <a:solidFill>
                  <a:srgbClr val="00B050"/>
                </a:solidFill>
              </a:rPr>
              <a:t> </a:t>
            </a:r>
            <a:r>
              <a:rPr lang="ru-RU" sz="3000" dirty="0">
                <a:solidFill>
                  <a:srgbClr val="00B050"/>
                </a:solidFill>
              </a:rPr>
              <a:t>рядок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/>
              <a:t>	</a:t>
            </a:r>
            <a:r>
              <a:rPr lang="ru-RU" sz="3000" dirty="0" err="1" smtClean="0">
                <a:solidFill>
                  <a:srgbClr val="1110CD"/>
                </a:solidFill>
              </a:rPr>
              <a:t>Третій</a:t>
            </a:r>
            <a:r>
              <a:rPr lang="ru-RU" sz="3000" dirty="0" smtClean="0">
                <a:solidFill>
                  <a:srgbClr val="1110CD"/>
                </a:solidFill>
              </a:rPr>
              <a:t> </a:t>
            </a:r>
            <a:r>
              <a:rPr lang="ru-RU" sz="3000" dirty="0">
                <a:solidFill>
                  <a:srgbClr val="1110CD"/>
                </a:solidFill>
              </a:rPr>
              <a:t>рядок</a:t>
            </a:r>
            <a:endParaRPr lang="en-US" sz="3000" dirty="0" smtClean="0">
              <a:solidFill>
                <a:srgbClr val="1110CD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479" y="1749215"/>
            <a:ext cx="2407360" cy="10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Успадкування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306989"/>
            <a:ext cx="94646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rgbClr val="1110CD"/>
                </a:solidFill>
              </a:rPr>
              <a:t>&lt;div </a:t>
            </a:r>
            <a:r>
              <a:rPr lang="en-US" sz="3000" dirty="0">
                <a:solidFill>
                  <a:srgbClr val="00B0F0"/>
                </a:solidFill>
              </a:rPr>
              <a:t>style</a:t>
            </a:r>
            <a:r>
              <a:rPr lang="en-US" sz="3000" dirty="0">
                <a:solidFill>
                  <a:srgbClr val="1110CD"/>
                </a:solidFill>
              </a:rPr>
              <a:t>=</a:t>
            </a:r>
            <a:r>
              <a:rPr lang="en-US" sz="3000" dirty="0">
                <a:solidFill>
                  <a:srgbClr val="FF0000"/>
                </a:solidFill>
              </a:rPr>
              <a:t>“color: green”</a:t>
            </a:r>
            <a:r>
              <a:rPr lang="en-US" sz="3000" dirty="0">
                <a:solidFill>
                  <a:srgbClr val="1110CD"/>
                </a:solidFill>
              </a:rPr>
              <a:t>&gt;</a:t>
            </a:r>
            <a:r>
              <a:rPr lang="ru-RU" sz="3000" dirty="0"/>
              <a:t>Перший рядок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>
                <a:solidFill>
                  <a:srgbClr val="1110CD"/>
                </a:solidFill>
              </a:rPr>
              <a:t>	</a:t>
            </a:r>
            <a:r>
              <a:rPr lang="ru-RU" sz="3000" dirty="0" smtClean="0">
                <a:solidFill>
                  <a:srgbClr val="1110CD"/>
                </a:solidFill>
              </a:rPr>
              <a:t>&lt;</a:t>
            </a:r>
            <a:r>
              <a:rPr lang="en-US" sz="3000" dirty="0">
                <a:solidFill>
                  <a:srgbClr val="1110CD"/>
                </a:solidFill>
              </a:rPr>
              <a:t>div </a:t>
            </a:r>
            <a:r>
              <a:rPr lang="en-US" sz="3000" dirty="0">
                <a:solidFill>
                  <a:srgbClr val="00B0F0"/>
                </a:solidFill>
              </a:rPr>
              <a:t>style</a:t>
            </a:r>
            <a:r>
              <a:rPr lang="en-US" sz="3000" dirty="0">
                <a:solidFill>
                  <a:srgbClr val="1110CD"/>
                </a:solidFill>
              </a:rPr>
              <a:t>=</a:t>
            </a:r>
            <a:r>
              <a:rPr lang="en-US" sz="3000" dirty="0">
                <a:solidFill>
                  <a:srgbClr val="FF0000"/>
                </a:solidFill>
              </a:rPr>
              <a:t>“background: yellow”</a:t>
            </a:r>
            <a:r>
              <a:rPr lang="en-US" sz="3000" dirty="0">
                <a:solidFill>
                  <a:srgbClr val="1110CD"/>
                </a:solidFill>
              </a:rPr>
              <a:t>&gt;</a:t>
            </a:r>
            <a:r>
              <a:rPr lang="ru-RU" sz="3000" dirty="0" err="1"/>
              <a:t>Другий</a:t>
            </a:r>
            <a:r>
              <a:rPr lang="ru-RU" sz="3000" dirty="0"/>
              <a:t> рядок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000" dirty="0">
                <a:solidFill>
                  <a:srgbClr val="1110CD"/>
                </a:solidFill>
              </a:rPr>
              <a:t>		&lt;</a:t>
            </a:r>
            <a:r>
              <a:rPr lang="en-US" sz="3000" dirty="0">
                <a:solidFill>
                  <a:srgbClr val="1110CD"/>
                </a:solidFill>
              </a:rPr>
              <a:t>div </a:t>
            </a:r>
            <a:r>
              <a:rPr lang="en-US" sz="3000" dirty="0">
                <a:solidFill>
                  <a:srgbClr val="00B0F0"/>
                </a:solidFill>
              </a:rPr>
              <a:t>style</a:t>
            </a:r>
            <a:r>
              <a:rPr lang="en-US" sz="3000" dirty="0">
                <a:solidFill>
                  <a:srgbClr val="1110CD"/>
                </a:solidFill>
              </a:rPr>
              <a:t>=</a:t>
            </a:r>
            <a:r>
              <a:rPr lang="en-US" sz="3000" dirty="0">
                <a:solidFill>
                  <a:srgbClr val="FF0000"/>
                </a:solidFill>
              </a:rPr>
              <a:t>“color: red”</a:t>
            </a:r>
            <a:r>
              <a:rPr lang="en-US" sz="3000" dirty="0">
                <a:solidFill>
                  <a:srgbClr val="1110CD"/>
                </a:solidFill>
              </a:rPr>
              <a:t>&gt;</a:t>
            </a:r>
            <a:r>
              <a:rPr lang="ru-RU" sz="3000" dirty="0" err="1"/>
              <a:t>Третій</a:t>
            </a:r>
            <a:r>
              <a:rPr lang="ru-RU" sz="3000" dirty="0"/>
              <a:t> рядок </a:t>
            </a:r>
            <a:r>
              <a:rPr lang="ru-RU" sz="3000" dirty="0">
                <a:solidFill>
                  <a:srgbClr val="1110CD"/>
                </a:solidFill>
              </a:rPr>
              <a:t>&lt;/</a:t>
            </a:r>
            <a:r>
              <a:rPr lang="en-US" sz="3000" dirty="0">
                <a:solidFill>
                  <a:srgbClr val="1110CD"/>
                </a:solidFill>
              </a:rPr>
              <a:t>div&gt;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>
                <a:solidFill>
                  <a:srgbClr val="1110CD"/>
                </a:solidFill>
              </a:rPr>
              <a:t>	&lt;/</a:t>
            </a:r>
            <a:r>
              <a:rPr lang="en-US" sz="3000" dirty="0" smtClean="0">
                <a:solidFill>
                  <a:srgbClr val="1110CD"/>
                </a:solidFill>
              </a:rPr>
              <a:t>div&gt;</a:t>
            </a:r>
            <a:endParaRPr lang="en-US" sz="3000" dirty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000" dirty="0" smtClean="0">
                <a:solidFill>
                  <a:srgbClr val="1110CD"/>
                </a:solidFill>
              </a:rPr>
              <a:t>   &lt;/</a:t>
            </a:r>
            <a:r>
              <a:rPr lang="en-US" sz="3000" dirty="0">
                <a:solidFill>
                  <a:srgbClr val="1110CD"/>
                </a:solidFill>
              </a:rPr>
              <a:t>div</a:t>
            </a:r>
            <a:r>
              <a:rPr lang="en-US" sz="3000" dirty="0" smtClean="0">
                <a:solidFill>
                  <a:srgbClr val="1110CD"/>
                </a:solidFill>
              </a:rPr>
              <a:t>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0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000" dirty="0" smtClean="0"/>
              <a:t>Результат</a:t>
            </a:r>
            <a:r>
              <a:rPr lang="en-US" sz="3000" dirty="0"/>
              <a:t>:</a:t>
            </a:r>
            <a:endParaRPr lang="ru-RU"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62" y="4630976"/>
            <a:ext cx="2676354" cy="1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Одиниці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виміру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25689"/>
            <a:ext cx="94646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000" dirty="0" smtClean="0"/>
              <a:t>Відносні: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 err="1"/>
              <a:t>px</a:t>
            </a:r>
            <a:endParaRPr lang="en-US" sz="30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%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 err="1"/>
              <a:t>em</a:t>
            </a:r>
            <a:endParaRPr lang="en-US" sz="30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e</a:t>
            </a:r>
            <a:r>
              <a:rPr lang="en-US" sz="3000" dirty="0" smtClean="0"/>
              <a:t>x</a:t>
            </a:r>
            <a:endParaRPr lang="uk-UA" sz="30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0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000" dirty="0" err="1" smtClean="0"/>
              <a:t>Абсолютні</a:t>
            </a:r>
            <a:r>
              <a:rPr lang="en-US" sz="3000" dirty="0" smtClean="0"/>
              <a:t>:</a:t>
            </a:r>
            <a:endParaRPr lang="uk-UA" sz="30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cm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mm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in (2.54 cm)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 err="1"/>
              <a:t>pt</a:t>
            </a:r>
            <a:r>
              <a:rPr lang="en-US" sz="3000" dirty="0"/>
              <a:t> (1/72 in)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000" dirty="0"/>
              <a:t>pc (12 </a:t>
            </a:r>
            <a:r>
              <a:rPr lang="en-US" sz="3000" dirty="0" err="1"/>
              <a:t>pt</a:t>
            </a:r>
            <a:r>
              <a:rPr lang="en-US" sz="3000" dirty="0"/>
              <a:t>)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080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Назва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кольору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25689"/>
            <a:ext cx="94646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000" dirty="0" smtClean="0"/>
              <a:t>Назва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uk-UA" sz="30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endParaRPr lang="uk-UA" sz="30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0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000" dirty="0" err="1"/>
              <a:t>Шістнадцяткове</a:t>
            </a:r>
            <a:r>
              <a:rPr lang="uk-UA" sz="3000" dirty="0"/>
              <a:t> </a:t>
            </a:r>
            <a:r>
              <a:rPr lang="uk-UA" sz="3000" dirty="0" smtClean="0"/>
              <a:t>подання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uk-UA" sz="30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endParaRPr lang="uk-UA" sz="30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000" dirty="0" smtClean="0"/>
              <a:t>У форматі </a:t>
            </a:r>
            <a:r>
              <a:rPr lang="en-US" sz="3000" dirty="0" smtClean="0"/>
              <a:t>RGB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8" y="1705491"/>
            <a:ext cx="1165149" cy="13593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" y="3544634"/>
            <a:ext cx="1765871" cy="9282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37" y="5002776"/>
            <a:ext cx="3147186" cy="9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0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>
                <a:solidFill>
                  <a:schemeClr val="accent4"/>
                </a:solidFill>
              </a:rPr>
              <a:t>Селектори</a:t>
            </a:r>
            <a:r>
              <a:rPr lang="ru-RU" sz="4400" b="1" dirty="0">
                <a:solidFill>
                  <a:schemeClr val="accent4"/>
                </a:solidFill>
              </a:rPr>
              <a:t> тега та </a:t>
            </a:r>
            <a:r>
              <a:rPr lang="ru-RU" sz="4400" b="1" dirty="0" err="1">
                <a:solidFill>
                  <a:schemeClr val="accent4"/>
                </a:solidFill>
              </a:rPr>
              <a:t>класу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3" y="1295972"/>
            <a:ext cx="4122913" cy="1193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993" y="2489812"/>
            <a:ext cx="94646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solidFill>
                  <a:srgbClr val="1110CD"/>
                </a:solidFill>
              </a:rPr>
              <a:t>&lt;div&gt;</a:t>
            </a:r>
            <a:r>
              <a:rPr lang="uk-UA" sz="2400" dirty="0"/>
              <a:t>Звичайний DIV</a:t>
            </a:r>
            <a:r>
              <a:rPr lang="uk-UA" sz="2400" dirty="0">
                <a:solidFill>
                  <a:srgbClr val="1110CD"/>
                </a:solidFill>
              </a:rPr>
              <a:t>&lt;/div</a:t>
            </a:r>
            <a:r>
              <a:rPr lang="uk-UA" sz="2400" dirty="0" smtClean="0">
                <a:solidFill>
                  <a:srgbClr val="1110CD"/>
                </a:solidFill>
              </a:rPr>
              <a:t>&gt;</a:t>
            </a:r>
            <a:endParaRPr lang="en-US" sz="24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1110CD"/>
                </a:solidFill>
              </a:rPr>
              <a:t>&lt;</a:t>
            </a:r>
            <a:r>
              <a:rPr lang="uk-UA" sz="2400" dirty="0">
                <a:solidFill>
                  <a:srgbClr val="1110CD"/>
                </a:solidFill>
              </a:rPr>
              <a:t>div </a:t>
            </a:r>
            <a:r>
              <a:rPr lang="uk-UA" sz="2400" dirty="0" err="1">
                <a:solidFill>
                  <a:srgbClr val="00B0F0"/>
                </a:solidFill>
              </a:rPr>
              <a:t>class</a:t>
            </a:r>
            <a:r>
              <a:rPr lang="uk-UA" sz="2400" dirty="0"/>
              <a:t>=</a:t>
            </a:r>
            <a:r>
              <a:rPr lang="uk-UA" sz="2400" dirty="0">
                <a:solidFill>
                  <a:srgbClr val="FF0000"/>
                </a:solidFill>
              </a:rPr>
              <a:t>“</a:t>
            </a:r>
            <a:r>
              <a:rPr lang="uk-UA" sz="2400" smtClean="0">
                <a:solidFill>
                  <a:srgbClr val="FF0000"/>
                </a:solidFill>
              </a:rPr>
              <a:t>green”</a:t>
            </a:r>
            <a:r>
              <a:rPr lang="uk-UA" sz="2400" smtClean="0">
                <a:solidFill>
                  <a:srgbClr val="1110CD"/>
                </a:solidFill>
              </a:rPr>
              <a:t>&gt;</a:t>
            </a:r>
            <a:r>
              <a:rPr lang="uk-UA" sz="2400" dirty="0"/>
              <a:t>DIV із класом </a:t>
            </a:r>
            <a:r>
              <a:rPr lang="uk-UA" sz="2400" dirty="0" err="1"/>
              <a:t>green</a:t>
            </a:r>
            <a:r>
              <a:rPr lang="uk-UA" sz="2400" dirty="0">
                <a:solidFill>
                  <a:srgbClr val="1110CD"/>
                </a:solidFill>
              </a:rPr>
              <a:t>&lt;/div</a:t>
            </a:r>
            <a:r>
              <a:rPr lang="uk-UA" sz="2400" dirty="0" smtClean="0">
                <a:solidFill>
                  <a:srgbClr val="1110CD"/>
                </a:solidFill>
              </a:rPr>
              <a:t>&gt;</a:t>
            </a:r>
            <a:endParaRPr lang="en-US" sz="24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1110CD"/>
                </a:solidFill>
              </a:rPr>
              <a:t>&lt;</a:t>
            </a:r>
            <a:r>
              <a:rPr lang="uk-UA" sz="2400" dirty="0">
                <a:solidFill>
                  <a:srgbClr val="1110CD"/>
                </a:solidFill>
              </a:rPr>
              <a:t>p</a:t>
            </a:r>
            <a:r>
              <a:rPr lang="uk-UA" sz="2400" dirty="0"/>
              <a:t> </a:t>
            </a:r>
            <a:r>
              <a:rPr lang="uk-UA" sz="2400" dirty="0" err="1">
                <a:solidFill>
                  <a:srgbClr val="00B0F0"/>
                </a:solidFill>
              </a:rPr>
              <a:t>class</a:t>
            </a:r>
            <a:r>
              <a:rPr lang="uk-UA" sz="2400" dirty="0"/>
              <a:t>=</a:t>
            </a:r>
            <a:r>
              <a:rPr lang="uk-UA" sz="2400" dirty="0">
                <a:solidFill>
                  <a:srgbClr val="FF0000"/>
                </a:solidFill>
              </a:rPr>
              <a:t>“</a:t>
            </a:r>
            <a:r>
              <a:rPr lang="uk-UA" sz="2400" dirty="0" err="1">
                <a:solidFill>
                  <a:srgbClr val="FF0000"/>
                </a:solidFill>
              </a:rPr>
              <a:t>green</a:t>
            </a:r>
            <a:r>
              <a:rPr lang="uk-UA" sz="2400" dirty="0">
                <a:solidFill>
                  <a:srgbClr val="FF0000"/>
                </a:solidFill>
              </a:rPr>
              <a:t>”</a:t>
            </a:r>
            <a:r>
              <a:rPr lang="uk-UA" sz="2400" dirty="0">
                <a:solidFill>
                  <a:srgbClr val="1110CD"/>
                </a:solidFill>
              </a:rPr>
              <a:t>&gt;</a:t>
            </a:r>
            <a:r>
              <a:rPr lang="uk-UA" sz="2400" dirty="0"/>
              <a:t>P із класом </a:t>
            </a:r>
            <a:r>
              <a:rPr lang="uk-UA" sz="2400" dirty="0" err="1"/>
              <a:t>green</a:t>
            </a:r>
            <a:r>
              <a:rPr lang="uk-UA" sz="2400" dirty="0">
                <a:solidFill>
                  <a:srgbClr val="1110CD"/>
                </a:solidFill>
              </a:rPr>
              <a:t>&lt;/p</a:t>
            </a:r>
            <a:r>
              <a:rPr lang="uk-UA" sz="2400" dirty="0" smtClean="0">
                <a:solidFill>
                  <a:srgbClr val="1110CD"/>
                </a:solidFill>
              </a:rPr>
              <a:t>&gt;</a:t>
            </a:r>
            <a:endParaRPr lang="en-US" sz="24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1110CD"/>
                </a:solidFill>
              </a:rPr>
              <a:t>&lt;</a:t>
            </a:r>
            <a:r>
              <a:rPr lang="uk-UA" sz="2400" dirty="0">
                <a:solidFill>
                  <a:srgbClr val="1110CD"/>
                </a:solidFill>
              </a:rPr>
              <a:t>p</a:t>
            </a:r>
            <a:r>
              <a:rPr lang="uk-UA" sz="2400" dirty="0"/>
              <a:t> </a:t>
            </a:r>
            <a:r>
              <a:rPr lang="uk-UA" sz="2400" dirty="0" err="1">
                <a:solidFill>
                  <a:srgbClr val="00B0F0"/>
                </a:solidFill>
              </a:rPr>
              <a:t>class</a:t>
            </a:r>
            <a:r>
              <a:rPr lang="uk-UA" sz="2400" dirty="0"/>
              <a:t>=</a:t>
            </a:r>
            <a:r>
              <a:rPr lang="uk-UA" sz="2400" dirty="0">
                <a:solidFill>
                  <a:srgbClr val="FF0000"/>
                </a:solidFill>
              </a:rPr>
              <a:t>“</a:t>
            </a:r>
            <a:r>
              <a:rPr lang="uk-UA" sz="2400" dirty="0" err="1">
                <a:solidFill>
                  <a:srgbClr val="FF0000"/>
                </a:solidFill>
              </a:rPr>
              <a:t>blue</a:t>
            </a:r>
            <a:r>
              <a:rPr lang="uk-UA" sz="2400" dirty="0">
                <a:solidFill>
                  <a:srgbClr val="FF0000"/>
                </a:solidFill>
              </a:rPr>
              <a:t>”</a:t>
            </a:r>
            <a:r>
              <a:rPr lang="uk-UA" sz="2400" dirty="0">
                <a:solidFill>
                  <a:srgbClr val="1110CD"/>
                </a:solidFill>
              </a:rPr>
              <a:t>&gt;</a:t>
            </a:r>
            <a:r>
              <a:rPr lang="uk-UA" sz="2400" dirty="0"/>
              <a:t>P із класом </a:t>
            </a:r>
            <a:r>
              <a:rPr lang="uk-UA" sz="2400" dirty="0" err="1"/>
              <a:t>blue</a:t>
            </a:r>
            <a:r>
              <a:rPr lang="uk-UA" sz="2400" dirty="0">
                <a:solidFill>
                  <a:srgbClr val="1110CD"/>
                </a:solidFill>
              </a:rPr>
              <a:t>&lt;/p</a:t>
            </a:r>
            <a:r>
              <a:rPr lang="uk-UA" sz="2400" dirty="0" smtClean="0">
                <a:solidFill>
                  <a:srgbClr val="1110CD"/>
                </a:solidFill>
              </a:rPr>
              <a:t>&gt;</a:t>
            </a:r>
            <a:endParaRPr lang="en-US" sz="2400" dirty="0" smtClean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1110CD"/>
                </a:solidFill>
              </a:rPr>
              <a:t>&lt;</a:t>
            </a:r>
            <a:r>
              <a:rPr lang="uk-UA" sz="2400" dirty="0">
                <a:solidFill>
                  <a:srgbClr val="1110CD"/>
                </a:solidFill>
              </a:rPr>
              <a:t>div </a:t>
            </a:r>
            <a:r>
              <a:rPr lang="uk-UA" sz="2400" dirty="0" err="1">
                <a:solidFill>
                  <a:srgbClr val="00B0F0"/>
                </a:solidFill>
              </a:rPr>
              <a:t>class</a:t>
            </a:r>
            <a:r>
              <a:rPr lang="uk-UA" sz="2400" dirty="0"/>
              <a:t>=</a:t>
            </a:r>
            <a:r>
              <a:rPr lang="uk-UA" sz="2400" dirty="0">
                <a:solidFill>
                  <a:srgbClr val="FF0000"/>
                </a:solidFill>
              </a:rPr>
              <a:t>“</a:t>
            </a:r>
            <a:r>
              <a:rPr lang="uk-UA" sz="2400" dirty="0" err="1">
                <a:solidFill>
                  <a:srgbClr val="FF0000"/>
                </a:solidFill>
              </a:rPr>
              <a:t>blue</a:t>
            </a:r>
            <a:r>
              <a:rPr lang="uk-UA" sz="2400" dirty="0">
                <a:solidFill>
                  <a:srgbClr val="FF0000"/>
                </a:solidFill>
              </a:rPr>
              <a:t>”</a:t>
            </a:r>
            <a:r>
              <a:rPr lang="uk-UA" sz="2400" dirty="0">
                <a:solidFill>
                  <a:srgbClr val="1110CD"/>
                </a:solidFill>
              </a:rPr>
              <a:t>&gt;</a:t>
            </a:r>
            <a:r>
              <a:rPr lang="uk-UA" sz="2400" dirty="0"/>
              <a:t>DIV із класом </a:t>
            </a:r>
            <a:r>
              <a:rPr lang="uk-UA" sz="2400" dirty="0" err="1"/>
              <a:t>blue</a:t>
            </a:r>
            <a:r>
              <a:rPr lang="uk-UA" sz="2400" dirty="0" smtClean="0">
                <a:solidFill>
                  <a:srgbClr val="1110CD"/>
                </a:solidFill>
              </a:rPr>
              <a:t>&lt;/</a:t>
            </a:r>
            <a:r>
              <a:rPr lang="en-US" sz="2400" dirty="0" smtClean="0">
                <a:solidFill>
                  <a:srgbClr val="1110CD"/>
                </a:solidFill>
              </a:rPr>
              <a:t>div&gt;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4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>
                <a:solidFill>
                  <a:srgbClr val="FF0000"/>
                </a:solidFill>
              </a:rPr>
              <a:t>Звичайний </a:t>
            </a:r>
            <a:r>
              <a:rPr lang="uk-UA" sz="2400" dirty="0" smtClean="0">
                <a:solidFill>
                  <a:srgbClr val="FF0000"/>
                </a:solidFill>
              </a:rPr>
              <a:t>DIV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00B050"/>
                </a:solidFill>
              </a:rPr>
              <a:t>DIV </a:t>
            </a:r>
            <a:r>
              <a:rPr lang="uk-UA" sz="2400" dirty="0">
                <a:solidFill>
                  <a:srgbClr val="00B050"/>
                </a:solidFill>
              </a:rPr>
              <a:t>із класом </a:t>
            </a:r>
            <a:r>
              <a:rPr lang="uk-UA" sz="2400" dirty="0" err="1">
                <a:solidFill>
                  <a:srgbClr val="00B050"/>
                </a:solidFill>
              </a:rPr>
              <a:t>green</a:t>
            </a:r>
            <a:r>
              <a:rPr lang="uk-UA" sz="2400" dirty="0">
                <a:solidFill>
                  <a:srgbClr val="00B050"/>
                </a:solidFill>
              </a:rPr>
              <a:t> </a:t>
            </a:r>
            <a:endParaRPr lang="en-US" sz="2400" dirty="0" smtClean="0">
              <a:solidFill>
                <a:srgbClr val="00B05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/>
              <a:t>P </a:t>
            </a:r>
            <a:r>
              <a:rPr lang="uk-UA" sz="2400" dirty="0"/>
              <a:t>з класом </a:t>
            </a:r>
            <a:r>
              <a:rPr lang="uk-UA" sz="2400" dirty="0" err="1"/>
              <a:t>green</a:t>
            </a:r>
            <a:r>
              <a:rPr lang="uk-UA" sz="2400" dirty="0"/>
              <a:t> </a:t>
            </a:r>
            <a:endParaRPr lang="en-US" sz="24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0070C0"/>
                </a:solidFill>
              </a:rPr>
              <a:t>P </a:t>
            </a:r>
            <a:r>
              <a:rPr lang="uk-UA" sz="2400" dirty="0">
                <a:solidFill>
                  <a:srgbClr val="0070C0"/>
                </a:solidFill>
              </a:rPr>
              <a:t>з класом </a:t>
            </a:r>
            <a:r>
              <a:rPr lang="uk-UA" sz="2400" dirty="0" err="1">
                <a:solidFill>
                  <a:srgbClr val="0070C0"/>
                </a:solidFill>
              </a:rPr>
              <a:t>blue</a:t>
            </a:r>
            <a:r>
              <a:rPr lang="uk-UA" sz="2400" dirty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smtClean="0">
                <a:solidFill>
                  <a:srgbClr val="0070C0"/>
                </a:solidFill>
              </a:rPr>
              <a:t>DIV </a:t>
            </a:r>
            <a:r>
              <a:rPr lang="uk-UA" sz="2400" dirty="0">
                <a:solidFill>
                  <a:srgbClr val="0070C0"/>
                </a:solidFill>
              </a:rPr>
              <a:t>із класом </a:t>
            </a:r>
            <a:r>
              <a:rPr lang="uk-UA" sz="2400" dirty="0" err="1">
                <a:solidFill>
                  <a:srgbClr val="0070C0"/>
                </a:solidFill>
              </a:rPr>
              <a:t>blue</a:t>
            </a:r>
            <a:endParaRPr lang="en-US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Інші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селектори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972" y="1210514"/>
            <a:ext cx="94646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#x </a:t>
            </a:r>
            <a:r>
              <a:rPr lang="en-US" sz="2400" dirty="0">
                <a:solidFill>
                  <a:srgbClr val="1110CD"/>
                </a:solidFill>
              </a:rPr>
              <a:t>{ color: </a:t>
            </a:r>
            <a:r>
              <a:rPr lang="en-US" sz="2400" dirty="0">
                <a:solidFill>
                  <a:srgbClr val="F19D34"/>
                </a:solidFill>
              </a:rPr>
              <a:t>red</a:t>
            </a:r>
            <a:r>
              <a:rPr lang="en-US" sz="2400" dirty="0">
                <a:solidFill>
                  <a:srgbClr val="1110CD"/>
                </a:solidFill>
              </a:rPr>
              <a:t> }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>
                <a:solidFill>
                  <a:srgbClr val="1110CD"/>
                </a:solidFill>
              </a:rPr>
              <a:t> </a:t>
            </a:r>
            <a:r>
              <a:rPr lang="uk-UA" sz="2400" dirty="0" smtClean="0">
                <a:solidFill>
                  <a:srgbClr val="1110CD"/>
                </a:solidFill>
              </a:rPr>
              <a:t>   </a:t>
            </a:r>
            <a:r>
              <a:rPr lang="en-US" sz="2400" dirty="0" smtClean="0">
                <a:solidFill>
                  <a:srgbClr val="FF0000"/>
                </a:solidFill>
              </a:rPr>
              <a:t>b </a:t>
            </a:r>
            <a:r>
              <a:rPr lang="en-US" sz="2400" dirty="0">
                <a:solidFill>
                  <a:srgbClr val="FF0000"/>
                </a:solidFill>
              </a:rPr>
              <a:t>+ </a:t>
            </a:r>
            <a:r>
              <a:rPr lang="en-US" sz="2400" dirty="0" err="1">
                <a:solidFill>
                  <a:srgbClr val="FF0000"/>
                </a:solidFill>
              </a:rPr>
              <a:t>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1110CD"/>
                </a:solidFill>
              </a:rPr>
              <a:t>{ color: </a:t>
            </a:r>
            <a:r>
              <a:rPr lang="en-US" sz="2400" dirty="0">
                <a:solidFill>
                  <a:srgbClr val="F19D34"/>
                </a:solidFill>
              </a:rPr>
              <a:t>green</a:t>
            </a:r>
            <a:r>
              <a:rPr lang="en-US" sz="2400" dirty="0">
                <a:solidFill>
                  <a:srgbClr val="1110CD"/>
                </a:solidFill>
              </a:rPr>
              <a:t> }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dirty="0" smtClean="0">
                <a:solidFill>
                  <a:srgbClr val="FF0000"/>
                </a:solidFill>
              </a:rPr>
              <a:t>div </a:t>
            </a:r>
            <a:r>
              <a:rPr lang="en-US" sz="2400" dirty="0" err="1">
                <a:solidFill>
                  <a:srgbClr val="FF0000"/>
                </a:solidFill>
              </a:rPr>
              <a:t>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1110CD"/>
                </a:solidFill>
              </a:rPr>
              <a:t>{ color: </a:t>
            </a:r>
            <a:r>
              <a:rPr lang="en-US" sz="2400" dirty="0">
                <a:solidFill>
                  <a:srgbClr val="F19D34"/>
                </a:solidFill>
              </a:rPr>
              <a:t>blue</a:t>
            </a:r>
            <a:r>
              <a:rPr lang="en-US" sz="2400" dirty="0">
                <a:solidFill>
                  <a:srgbClr val="1110CD"/>
                </a:solidFill>
              </a:rPr>
              <a:t> </a:t>
            </a:r>
            <a:r>
              <a:rPr lang="en-US" sz="2400" dirty="0" smtClean="0">
                <a:solidFill>
                  <a:srgbClr val="1110CD"/>
                </a:solidFill>
              </a:rPr>
              <a:t>}</a:t>
            </a:r>
            <a:endParaRPr lang="uk-UA" sz="24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>
                <a:solidFill>
                  <a:srgbClr val="1110CD"/>
                </a:solidFill>
              </a:rPr>
              <a:t> </a:t>
            </a:r>
            <a:r>
              <a:rPr lang="uk-UA" sz="2400" dirty="0" smtClean="0">
                <a:solidFill>
                  <a:srgbClr val="1110CD"/>
                </a:solidFill>
              </a:rPr>
              <a:t>   </a:t>
            </a:r>
            <a:r>
              <a:rPr lang="en-US" sz="2400" dirty="0" err="1" smtClean="0">
                <a:solidFill>
                  <a:srgbClr val="FF0000"/>
                </a:solidFill>
              </a:rPr>
              <a:t>div#y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&gt; </a:t>
            </a:r>
            <a:r>
              <a:rPr lang="en-US" sz="2400" dirty="0" err="1">
                <a:solidFill>
                  <a:srgbClr val="FF0000"/>
                </a:solidFill>
              </a:rPr>
              <a:t>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1110CD"/>
                </a:solidFill>
              </a:rPr>
              <a:t>{ color: </a:t>
            </a:r>
            <a:r>
              <a:rPr lang="en-US" sz="2400" dirty="0">
                <a:solidFill>
                  <a:srgbClr val="F19D34"/>
                </a:solidFill>
              </a:rPr>
              <a:t>orange</a:t>
            </a:r>
            <a:r>
              <a:rPr lang="en-US" sz="2400" dirty="0">
                <a:solidFill>
                  <a:srgbClr val="1110CD"/>
                </a:solidFill>
              </a:rPr>
              <a:t> </a:t>
            </a:r>
            <a:r>
              <a:rPr lang="en-US" sz="2400" dirty="0" smtClean="0">
                <a:solidFill>
                  <a:srgbClr val="1110CD"/>
                </a:solidFill>
              </a:rPr>
              <a:t>}</a:t>
            </a:r>
            <a:endParaRPr lang="uk-UA" sz="24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1110CD"/>
                </a:solidFill>
              </a:rPr>
              <a:t>&lt;</a:t>
            </a:r>
            <a:r>
              <a:rPr lang="en-US" sz="2400" dirty="0">
                <a:solidFill>
                  <a:srgbClr val="1110CD"/>
                </a:solidFill>
              </a:rPr>
              <a:t>p </a:t>
            </a:r>
            <a:r>
              <a:rPr lang="en-US" sz="2400" dirty="0">
                <a:solidFill>
                  <a:srgbClr val="7030A0"/>
                </a:solidFill>
              </a:rPr>
              <a:t>id</a:t>
            </a:r>
            <a:r>
              <a:rPr lang="en-US" sz="2400" dirty="0">
                <a:solidFill>
                  <a:srgbClr val="1110CD"/>
                </a:solidFill>
              </a:rPr>
              <a:t>=</a:t>
            </a:r>
            <a:r>
              <a:rPr lang="en-US" sz="2400" dirty="0">
                <a:solidFill>
                  <a:srgbClr val="FF0000"/>
                </a:solidFill>
              </a:rPr>
              <a:t>“x”</a:t>
            </a:r>
            <a:r>
              <a:rPr lang="en-US" sz="2400" dirty="0">
                <a:solidFill>
                  <a:srgbClr val="1110CD"/>
                </a:solidFill>
              </a:rPr>
              <a:t>&gt;</a:t>
            </a:r>
            <a:r>
              <a:rPr lang="en-US" sz="2400" dirty="0"/>
              <a:t>P </a:t>
            </a:r>
            <a:r>
              <a:rPr lang="uk-UA" sz="2400" dirty="0" smtClean="0"/>
              <a:t>з</a:t>
            </a:r>
            <a:r>
              <a:rPr lang="en-US" sz="2400" dirty="0" smtClean="0"/>
              <a:t> </a:t>
            </a:r>
            <a:r>
              <a:rPr lang="en-US" sz="2400" dirty="0"/>
              <a:t>id x</a:t>
            </a:r>
            <a:r>
              <a:rPr lang="en-US" sz="2400" dirty="0">
                <a:solidFill>
                  <a:srgbClr val="1110CD"/>
                </a:solidFill>
              </a:rPr>
              <a:t>&lt;/p&gt;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dirty="0" smtClean="0">
                <a:solidFill>
                  <a:srgbClr val="1110CD"/>
                </a:solidFill>
              </a:rPr>
              <a:t>&lt;</a:t>
            </a:r>
            <a:r>
              <a:rPr lang="en-US" sz="2400" dirty="0">
                <a:solidFill>
                  <a:srgbClr val="1110CD"/>
                </a:solidFill>
              </a:rPr>
              <a:t>p&gt;</a:t>
            </a:r>
            <a:r>
              <a:rPr lang="en-US" sz="2400" dirty="0"/>
              <a:t>P, </a:t>
            </a:r>
            <a:r>
              <a:rPr lang="uk-UA" sz="2400" dirty="0"/>
              <a:t>в якому поруч із </a:t>
            </a:r>
            <a:r>
              <a:rPr lang="uk-UA" sz="2400" dirty="0">
                <a:solidFill>
                  <a:srgbClr val="1110CD"/>
                </a:solidFill>
              </a:rPr>
              <a:t>&lt;</a:t>
            </a:r>
            <a:r>
              <a:rPr lang="en-US" sz="2400" dirty="0">
                <a:solidFill>
                  <a:srgbClr val="1110CD"/>
                </a:solidFill>
              </a:rPr>
              <a:t>b&gt;</a:t>
            </a:r>
            <a:r>
              <a:rPr lang="en-US" sz="2400" dirty="0"/>
              <a:t>B</a:t>
            </a:r>
            <a:r>
              <a:rPr lang="en-US" sz="2400" dirty="0">
                <a:solidFill>
                  <a:srgbClr val="1110CD"/>
                </a:solidFill>
              </a:rPr>
              <a:t>&lt;/b&gt; </a:t>
            </a:r>
            <a:r>
              <a:rPr lang="uk-UA" sz="2400" dirty="0"/>
              <a:t>знаходиться</a:t>
            </a:r>
            <a:r>
              <a:rPr lang="uk-UA" sz="2400" dirty="0">
                <a:solidFill>
                  <a:srgbClr val="1110CD"/>
                </a:solidFill>
              </a:rPr>
              <a:t> &lt;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</a:t>
            </a:r>
            <a:r>
              <a:rPr lang="en-US" sz="2400" dirty="0"/>
              <a:t>EM</a:t>
            </a:r>
            <a:r>
              <a:rPr lang="en-US" sz="2400" dirty="0">
                <a:solidFill>
                  <a:srgbClr val="1110CD"/>
                </a:solidFill>
              </a:rPr>
              <a:t>&lt;/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&gt;&lt;/p&gt;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dirty="0" smtClean="0">
                <a:solidFill>
                  <a:srgbClr val="1110CD"/>
                </a:solidFill>
              </a:rPr>
              <a:t>&lt;</a:t>
            </a:r>
            <a:r>
              <a:rPr lang="en-US" sz="2400" dirty="0">
                <a:solidFill>
                  <a:srgbClr val="1110CD"/>
                </a:solidFill>
              </a:rPr>
              <a:t>div&gt;&lt;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</a:t>
            </a:r>
            <a:r>
              <a:rPr lang="en-US" sz="2400" dirty="0"/>
              <a:t>EM</a:t>
            </a:r>
            <a:r>
              <a:rPr lang="en-US" sz="2400" dirty="0">
                <a:solidFill>
                  <a:srgbClr val="1110CD"/>
                </a:solidFill>
              </a:rPr>
              <a:t>&lt;/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 &lt;b&gt;&lt;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</a:t>
            </a:r>
            <a:r>
              <a:rPr lang="uk-UA" sz="2400" dirty="0"/>
              <a:t>перебуває</a:t>
            </a:r>
            <a:r>
              <a:rPr lang="uk-UA" sz="2400" dirty="0">
                <a:solidFill>
                  <a:srgbClr val="1110CD"/>
                </a:solidFill>
              </a:rPr>
              <a:t>&lt;/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&gt;&lt;/b&gt; </a:t>
            </a:r>
            <a:r>
              <a:rPr lang="uk-UA" sz="2400" dirty="0"/>
              <a:t>в </a:t>
            </a:r>
            <a:r>
              <a:rPr lang="en-US" sz="2400" dirty="0"/>
              <a:t>DIV</a:t>
            </a:r>
            <a:r>
              <a:rPr lang="en-US" sz="2400" dirty="0">
                <a:solidFill>
                  <a:srgbClr val="1110CD"/>
                </a:solidFill>
              </a:rPr>
              <a:t>&lt;/div&gt;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dirty="0" smtClean="0">
                <a:solidFill>
                  <a:srgbClr val="1110CD"/>
                </a:solidFill>
              </a:rPr>
              <a:t>&lt;</a:t>
            </a:r>
            <a:r>
              <a:rPr lang="en-US" sz="2400" dirty="0">
                <a:solidFill>
                  <a:srgbClr val="1110CD"/>
                </a:solidFill>
              </a:rPr>
              <a:t>div </a:t>
            </a:r>
            <a:r>
              <a:rPr lang="en-US" sz="2400" dirty="0">
                <a:solidFill>
                  <a:srgbClr val="7030A0"/>
                </a:solidFill>
              </a:rPr>
              <a:t>id</a:t>
            </a:r>
            <a:r>
              <a:rPr lang="en-US" sz="2400" dirty="0">
                <a:solidFill>
                  <a:srgbClr val="1110CD"/>
                </a:solidFill>
              </a:rPr>
              <a:t>=</a:t>
            </a:r>
            <a:r>
              <a:rPr lang="en-US" sz="2400" dirty="0">
                <a:solidFill>
                  <a:srgbClr val="FF0000"/>
                </a:solidFill>
              </a:rPr>
              <a:t>“y”</a:t>
            </a:r>
            <a:r>
              <a:rPr lang="en-US" sz="2400" dirty="0">
                <a:solidFill>
                  <a:srgbClr val="1110CD"/>
                </a:solidFill>
              </a:rPr>
              <a:t>&gt;&lt;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</a:t>
            </a:r>
            <a:r>
              <a:rPr lang="en-US" sz="2400" dirty="0"/>
              <a:t>EM</a:t>
            </a:r>
            <a:r>
              <a:rPr lang="en-US" sz="2400" dirty="0">
                <a:solidFill>
                  <a:srgbClr val="1110CD"/>
                </a:solidFill>
              </a:rPr>
              <a:t>&lt;/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 &lt;b&gt;&lt;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</a:t>
            </a:r>
            <a:r>
              <a:rPr lang="uk-UA" sz="2400" dirty="0"/>
              <a:t>перебуває</a:t>
            </a:r>
            <a:r>
              <a:rPr lang="uk-UA" sz="2400" dirty="0">
                <a:solidFill>
                  <a:srgbClr val="1110CD"/>
                </a:solidFill>
              </a:rPr>
              <a:t>&lt;/</a:t>
            </a:r>
            <a:r>
              <a:rPr lang="en-US" sz="2400" dirty="0" err="1">
                <a:solidFill>
                  <a:srgbClr val="1110CD"/>
                </a:solidFill>
              </a:rPr>
              <a:t>em</a:t>
            </a:r>
            <a:r>
              <a:rPr lang="en-US" sz="2400" dirty="0">
                <a:solidFill>
                  <a:srgbClr val="1110CD"/>
                </a:solidFill>
              </a:rPr>
              <a:t>&gt;&lt;/b&gt; </a:t>
            </a:r>
            <a:r>
              <a:rPr lang="uk-UA" sz="2400" dirty="0"/>
              <a:t>в </a:t>
            </a:r>
            <a:r>
              <a:rPr lang="en-US" sz="2400" dirty="0"/>
              <a:t>DIV</a:t>
            </a:r>
            <a:r>
              <a:rPr lang="en-US" sz="2400" dirty="0">
                <a:solidFill>
                  <a:srgbClr val="1110CD"/>
                </a:solidFill>
              </a:rPr>
              <a:t>&lt;/div</a:t>
            </a:r>
            <a:r>
              <a:rPr lang="en-US" sz="2400" dirty="0" smtClean="0">
                <a:solidFill>
                  <a:srgbClr val="1110CD"/>
                </a:solidFill>
              </a:rPr>
              <a:t>&gt;</a:t>
            </a:r>
            <a:endParaRPr lang="uk-UA" sz="24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2400" dirty="0">
              <a:solidFill>
                <a:srgbClr val="1110CD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P </a:t>
            </a:r>
            <a:r>
              <a:rPr lang="en-US" sz="2400" dirty="0">
                <a:solidFill>
                  <a:srgbClr val="FF0000"/>
                </a:solidFill>
              </a:rPr>
              <a:t>c id x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dirty="0" smtClean="0"/>
              <a:t>P</a:t>
            </a:r>
            <a:r>
              <a:rPr lang="en-US" sz="2400" dirty="0"/>
              <a:t>, </a:t>
            </a:r>
            <a:r>
              <a:rPr lang="uk-UA" sz="2400" dirty="0"/>
              <a:t>в якому поруч із </a:t>
            </a:r>
            <a:r>
              <a:rPr lang="en-US" sz="2400" dirty="0"/>
              <a:t>B </a:t>
            </a:r>
            <a:r>
              <a:rPr lang="uk-UA" sz="2400" dirty="0"/>
              <a:t>знаходиться</a:t>
            </a:r>
            <a:r>
              <a:rPr lang="uk-UA" sz="2400" dirty="0">
                <a:solidFill>
                  <a:srgbClr val="1110CD"/>
                </a:solidFill>
              </a:rPr>
              <a:t> </a:t>
            </a:r>
            <a:r>
              <a:rPr lang="en-US" sz="2400" i="1" dirty="0">
                <a:solidFill>
                  <a:srgbClr val="00B050"/>
                </a:solidFill>
              </a:rPr>
              <a:t>EM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i="1" dirty="0" smtClean="0">
                <a:solidFill>
                  <a:srgbClr val="1110CD"/>
                </a:solidFill>
              </a:rPr>
              <a:t>EM </a:t>
            </a:r>
            <a:r>
              <a:rPr lang="uk-UA" sz="2400" b="1" i="1" dirty="0">
                <a:solidFill>
                  <a:srgbClr val="1110CD"/>
                </a:solidFill>
              </a:rPr>
              <a:t>знаходиться</a:t>
            </a:r>
            <a:r>
              <a:rPr lang="uk-UA" sz="2400" i="1" dirty="0">
                <a:solidFill>
                  <a:srgbClr val="1110CD"/>
                </a:solidFill>
              </a:rPr>
              <a:t> </a:t>
            </a:r>
            <a:r>
              <a:rPr lang="uk-UA" sz="2400" dirty="0"/>
              <a:t>в </a:t>
            </a:r>
            <a:r>
              <a:rPr lang="en-US" sz="2400" dirty="0"/>
              <a:t>DIV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2400" dirty="0" smtClean="0">
                <a:solidFill>
                  <a:srgbClr val="1110CD"/>
                </a:solidFill>
              </a:rPr>
              <a:t>    </a:t>
            </a:r>
            <a:r>
              <a:rPr lang="en-US" sz="2400" i="1" dirty="0" smtClean="0">
                <a:solidFill>
                  <a:srgbClr val="FFC000"/>
                </a:solidFill>
              </a:rPr>
              <a:t>EM</a:t>
            </a:r>
            <a:r>
              <a:rPr lang="en-US" sz="2400" dirty="0" smtClean="0">
                <a:solidFill>
                  <a:srgbClr val="1110CD"/>
                </a:solidFill>
              </a:rPr>
              <a:t> </a:t>
            </a:r>
            <a:r>
              <a:rPr lang="uk-UA" sz="2400" b="1" i="1" dirty="0"/>
              <a:t>знаходиться</a:t>
            </a:r>
            <a:r>
              <a:rPr lang="uk-UA" sz="2400" dirty="0"/>
              <a:t> в</a:t>
            </a:r>
            <a:r>
              <a:rPr lang="uk-UA" sz="2400" dirty="0">
                <a:solidFill>
                  <a:srgbClr val="1110CD"/>
                </a:solidFill>
              </a:rPr>
              <a:t> </a:t>
            </a:r>
            <a:r>
              <a:rPr lang="en-US" sz="2400" dirty="0"/>
              <a:t>DIV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46058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Селектори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атрибутів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1972" y="1210514"/>
            <a:ext cx="94646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div[align</a:t>
            </a:r>
            <a:r>
              <a:rPr lang="en-US" sz="2400" dirty="0"/>
              <a:t>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Має</a:t>
            </a:r>
            <a:r>
              <a:rPr lang="ru-RU" sz="2400" dirty="0" smtClean="0"/>
              <a:t> </a:t>
            </a:r>
            <a:r>
              <a:rPr lang="ru-RU" sz="2400" dirty="0"/>
              <a:t>атрибут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div[align</a:t>
            </a:r>
            <a:r>
              <a:rPr lang="en-US" sz="2400" dirty="0">
                <a:solidFill>
                  <a:srgbClr val="FF0000"/>
                </a:solidFill>
              </a:rPr>
              <a:t>=“center”</a:t>
            </a:r>
            <a:r>
              <a:rPr lang="en-US" sz="2400" dirty="0"/>
              <a:t>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Має</a:t>
            </a:r>
            <a:r>
              <a:rPr lang="ru-RU" sz="2400" dirty="0" smtClean="0"/>
              <a:t> </a:t>
            </a:r>
            <a:r>
              <a:rPr lang="ru-RU" sz="2400" dirty="0"/>
              <a:t>атрибут </a:t>
            </a:r>
            <a:r>
              <a:rPr lang="ru-RU" sz="2400" dirty="0" err="1"/>
              <a:t>зі</a:t>
            </a:r>
            <a:r>
              <a:rPr lang="ru-RU" sz="2400" dirty="0"/>
              <a:t> </a:t>
            </a:r>
            <a:r>
              <a:rPr lang="ru-RU" sz="2400" dirty="0" err="1"/>
              <a:t>значенням</a:t>
            </a:r>
            <a:endParaRPr lang="ru-RU" sz="24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a[</a:t>
            </a:r>
            <a:r>
              <a:rPr lang="en-US" sz="2400" dirty="0" err="1"/>
              <a:t>href</a:t>
            </a:r>
            <a:r>
              <a:rPr lang="en-US" sz="2400" dirty="0">
                <a:solidFill>
                  <a:srgbClr val="FF0000"/>
                </a:solidFill>
              </a:rPr>
              <a:t>^</a:t>
            </a:r>
            <a:r>
              <a:rPr lang="en-US" sz="2400" dirty="0"/>
              <a:t>=“ftp://”]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Значення</a:t>
            </a:r>
            <a:r>
              <a:rPr lang="ru-RU" sz="2400" dirty="0" smtClean="0"/>
              <a:t> </a:t>
            </a:r>
            <a:r>
              <a:rPr lang="ru-RU" sz="2400" dirty="0"/>
              <a:t>атрибуту </a:t>
            </a:r>
            <a:r>
              <a:rPr lang="ru-RU" sz="2400" dirty="0" err="1"/>
              <a:t>починається</a:t>
            </a:r>
            <a:r>
              <a:rPr lang="ru-RU" sz="2400" dirty="0"/>
              <a:t> з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a[</a:t>
            </a:r>
            <a:r>
              <a:rPr lang="en-US" sz="2400" dirty="0" err="1"/>
              <a:t>href</a:t>
            </a:r>
            <a:r>
              <a:rPr lang="en-US" sz="2400" dirty="0">
                <a:solidFill>
                  <a:srgbClr val="FF0000"/>
                </a:solidFill>
              </a:rPr>
              <a:t>$</a:t>
            </a:r>
            <a:r>
              <a:rPr lang="en-US" sz="2400" dirty="0"/>
              <a:t>=“.com”]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Значення</a:t>
            </a:r>
            <a:r>
              <a:rPr lang="ru-RU" sz="2400" dirty="0" smtClean="0"/>
              <a:t> </a:t>
            </a:r>
            <a:r>
              <a:rPr lang="ru-RU" sz="2400" dirty="0"/>
              <a:t>атрибута </a:t>
            </a:r>
            <a:r>
              <a:rPr lang="ru-RU" sz="2400" dirty="0" err="1"/>
              <a:t>закінчується</a:t>
            </a:r>
            <a:r>
              <a:rPr lang="ru-RU" sz="2400" dirty="0"/>
              <a:t> на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a[</a:t>
            </a:r>
            <a:r>
              <a:rPr lang="en-US" sz="2400" dirty="0" err="1"/>
              <a:t>href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/>
              <a:t>=“google”]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Значення</a:t>
            </a:r>
            <a:r>
              <a:rPr lang="ru-RU" sz="2400" dirty="0" smtClean="0"/>
              <a:t> </a:t>
            </a:r>
            <a:r>
              <a:rPr lang="ru-RU" sz="2400" dirty="0"/>
              <a:t>атрибуту </a:t>
            </a:r>
            <a:r>
              <a:rPr lang="ru-RU" sz="2400" dirty="0" err="1"/>
              <a:t>містить</a:t>
            </a:r>
            <a:endParaRPr lang="ru-RU" sz="24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div[class</a:t>
            </a:r>
            <a:r>
              <a:rPr lang="en-US" sz="2400" dirty="0">
                <a:solidFill>
                  <a:srgbClr val="FF0000"/>
                </a:solidFill>
              </a:rPr>
              <a:t>~</a:t>
            </a:r>
            <a:r>
              <a:rPr lang="en-US" sz="2400" dirty="0"/>
              <a:t>=“content”]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Одне</a:t>
            </a:r>
            <a:r>
              <a:rPr lang="ru-RU" sz="2400" dirty="0" smtClean="0"/>
              <a:t> </a:t>
            </a:r>
            <a:r>
              <a:rPr lang="ru-RU" sz="2400" dirty="0"/>
              <a:t>з </a:t>
            </a:r>
            <a:r>
              <a:rPr lang="ru-RU" sz="2400" dirty="0" err="1"/>
              <a:t>кількох</a:t>
            </a:r>
            <a:r>
              <a:rPr lang="ru-RU" sz="2400" dirty="0"/>
              <a:t> </a:t>
            </a:r>
            <a:r>
              <a:rPr lang="ru-RU" sz="2400" dirty="0" err="1"/>
              <a:t>значень</a:t>
            </a:r>
            <a:endParaRPr lang="ru-RU" sz="24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div[class</a:t>
            </a:r>
            <a:r>
              <a:rPr lang="en-US" sz="2400" dirty="0">
                <a:solidFill>
                  <a:srgbClr val="FF0000"/>
                </a:solidFill>
              </a:rPr>
              <a:t>|</a:t>
            </a:r>
            <a:r>
              <a:rPr lang="en-US" sz="2400" dirty="0"/>
              <a:t>=“side”]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2400" dirty="0" smtClean="0"/>
              <a:t>	</a:t>
            </a:r>
            <a:r>
              <a:rPr lang="ru-RU" sz="2400" dirty="0" err="1" smtClean="0"/>
              <a:t>Значення</a:t>
            </a:r>
            <a:r>
              <a:rPr lang="ru-RU" sz="2400" dirty="0" smtClean="0"/>
              <a:t> </a:t>
            </a:r>
            <a:r>
              <a:rPr lang="ru-RU" sz="2400" dirty="0" err="1"/>
              <a:t>містить</a:t>
            </a:r>
            <a:r>
              <a:rPr lang="ru-RU" sz="2400" dirty="0"/>
              <a:t> </a:t>
            </a:r>
            <a:r>
              <a:rPr lang="ru-RU" sz="2400" dirty="0" err="1"/>
              <a:t>дефіс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5617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Групи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селекторів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972" y="1210514"/>
            <a:ext cx="9464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h1, h2, h3{ </a:t>
            </a:r>
            <a:r>
              <a:rPr lang="en-US" sz="2400" dirty="0">
                <a:solidFill>
                  <a:srgbClr val="00B0F0"/>
                </a:solidFill>
              </a:rPr>
              <a:t>background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yellow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h1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h2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green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h3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blue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em</a:t>
            </a:r>
            <a:r>
              <a:rPr lang="en-US" sz="2400" dirty="0"/>
              <a:t>, </a:t>
            </a:r>
            <a:r>
              <a:rPr lang="en-US" sz="2400" dirty="0" err="1"/>
              <a:t>i</a:t>
            </a:r>
            <a:r>
              <a:rPr lang="en-US" sz="2400" dirty="0"/>
              <a:t>, cite { </a:t>
            </a:r>
            <a:r>
              <a:rPr lang="en-US" sz="2400" dirty="0">
                <a:solidFill>
                  <a:srgbClr val="00B0F0"/>
                </a:solidFill>
              </a:rPr>
              <a:t>background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FF0000"/>
                </a:solidFill>
              </a:rPr>
              <a:t> #CCC </a:t>
            </a:r>
            <a:r>
              <a:rPr lang="en-US" sz="2400" dirty="0"/>
              <a:t>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*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#000 </a:t>
            </a:r>
            <a:r>
              <a:rPr lang="en-US" sz="2400" dirty="0"/>
              <a:t>}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023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>
                <a:solidFill>
                  <a:schemeClr val="accent4"/>
                </a:solidFill>
              </a:rPr>
              <a:t>Псевдокласи</a:t>
            </a:r>
            <a:r>
              <a:rPr lang="ru-RU" sz="4400" b="1" dirty="0">
                <a:solidFill>
                  <a:schemeClr val="accent4"/>
                </a:solidFill>
              </a:rPr>
              <a:t> та </a:t>
            </a:r>
            <a:r>
              <a:rPr lang="ru-RU" sz="4400" b="1" dirty="0" err="1">
                <a:solidFill>
                  <a:schemeClr val="accent4"/>
                </a:solidFill>
              </a:rPr>
              <a:t>псевдоелементи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972" y="1210514"/>
            <a:ext cx="94646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</a:t>
            </a:r>
            <a:r>
              <a:rPr lang="en-US" sz="2400" dirty="0">
                <a:solidFill>
                  <a:srgbClr val="FF0000"/>
                </a:solidFill>
              </a:rPr>
              <a:t>:link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blue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</a:t>
            </a:r>
            <a:r>
              <a:rPr lang="en-US" sz="2400" dirty="0">
                <a:solidFill>
                  <a:srgbClr val="FF0000"/>
                </a:solidFill>
              </a:rPr>
              <a:t>:active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</a:t>
            </a:r>
            <a:r>
              <a:rPr lang="en-US" sz="2400" dirty="0">
                <a:solidFill>
                  <a:srgbClr val="FF0000"/>
                </a:solidFill>
              </a:rPr>
              <a:t>:visited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green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a</a:t>
            </a:r>
            <a:r>
              <a:rPr lang="en-US" sz="2400" dirty="0">
                <a:solidFill>
                  <a:srgbClr val="FF0000"/>
                </a:solidFill>
              </a:rPr>
              <a:t>:hover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background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yellow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div</a:t>
            </a:r>
            <a:r>
              <a:rPr lang="en-US" sz="2400" dirty="0" err="1">
                <a:solidFill>
                  <a:srgbClr val="FF0000"/>
                </a:solidFill>
              </a:rPr>
              <a:t>:hover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q</a:t>
            </a:r>
            <a:r>
              <a:rPr lang="en-US" sz="2400" dirty="0">
                <a:solidFill>
                  <a:srgbClr val="FF0000"/>
                </a:solidFill>
              </a:rPr>
              <a:t>:lang(ru) </a:t>
            </a:r>
            <a:r>
              <a:rPr lang="en-US" sz="2400" dirty="0"/>
              <a:t>{ </a:t>
            </a:r>
            <a:r>
              <a:rPr lang="en-US" sz="2400" dirty="0">
                <a:solidFill>
                  <a:srgbClr val="00B0F0"/>
                </a:solidFill>
              </a:rPr>
              <a:t>quotes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“\00AB” “\00BB” </a:t>
            </a:r>
            <a:r>
              <a:rPr lang="en-US" sz="2400" dirty="0"/>
              <a:t>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</a:t>
            </a:r>
            <a:r>
              <a:rPr lang="en-US" sz="2400" dirty="0">
                <a:solidFill>
                  <a:srgbClr val="FF0000"/>
                </a:solidFill>
              </a:rPr>
              <a:t>:first-child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green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</a:t>
            </a:r>
            <a:r>
              <a:rPr lang="en-US" sz="2400" dirty="0">
                <a:solidFill>
                  <a:srgbClr val="FF0000"/>
                </a:solidFill>
              </a:rPr>
              <a:t>:first-letter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</a:t>
            </a:r>
            <a:r>
              <a:rPr lang="en-US" sz="2400" dirty="0">
                <a:solidFill>
                  <a:srgbClr val="FF0000"/>
                </a:solidFill>
              </a:rPr>
              <a:t>:first-line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green</a:t>
            </a:r>
            <a:r>
              <a:rPr lang="en-US" sz="2400" dirty="0"/>
              <a:t> 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p</a:t>
            </a:r>
            <a:r>
              <a:rPr lang="en-US" sz="2400" dirty="0">
                <a:solidFill>
                  <a:srgbClr val="FF0000"/>
                </a:solidFill>
              </a:rPr>
              <a:t>:after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content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“ The end” </a:t>
            </a:r>
            <a:r>
              <a:rPr lang="en-US" sz="2400" dirty="0"/>
              <a:t>}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err="1"/>
              <a:t>p.new</a:t>
            </a:r>
            <a:r>
              <a:rPr lang="en-US" sz="2400" dirty="0" err="1">
                <a:solidFill>
                  <a:srgbClr val="FF0000"/>
                </a:solidFill>
              </a:rPr>
              <a:t>:before</a:t>
            </a:r>
            <a:r>
              <a:rPr lang="en-US" sz="2400" dirty="0"/>
              <a:t> { </a:t>
            </a:r>
            <a:r>
              <a:rPr lang="en-US" sz="2400" dirty="0">
                <a:solidFill>
                  <a:srgbClr val="00B0F0"/>
                </a:solidFill>
              </a:rPr>
              <a:t>content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“New. ” </a:t>
            </a:r>
            <a:r>
              <a:rPr lang="en-US" sz="2400" dirty="0"/>
              <a:t>}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990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Властивості</a:t>
            </a:r>
            <a:r>
              <a:rPr lang="ru-RU" sz="4400" b="1" dirty="0" smtClean="0">
                <a:solidFill>
                  <a:schemeClr val="accent4"/>
                </a:solidFill>
              </a:rPr>
              <a:t> шрифту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972" y="1210514"/>
            <a:ext cx="94646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font-family</a:t>
            </a:r>
            <a:r>
              <a:rPr lang="en-US" sz="2400" dirty="0"/>
              <a:t>: </a:t>
            </a:r>
            <a:r>
              <a:rPr lang="uk-UA" sz="2400" dirty="0"/>
              <a:t>сімейство шрифту</a:t>
            </a:r>
            <a:r>
              <a:rPr lang="ru-RU" sz="2400" dirty="0" smtClean="0"/>
              <a:t>| </a:t>
            </a:r>
            <a:r>
              <a:rPr lang="ru-RU" sz="2400" dirty="0"/>
              <a:t>тип </a:t>
            </a:r>
            <a:r>
              <a:rPr lang="ru-RU" sz="2400" dirty="0" smtClean="0"/>
              <a:t>шрифту</a:t>
            </a:r>
            <a:endParaRPr lang="ru-RU" sz="24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font-family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Arial, Geneva, sans-serif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font-size</a:t>
            </a:r>
            <a:r>
              <a:rPr lang="en-US" sz="2400" dirty="0"/>
              <a:t>: </a:t>
            </a:r>
            <a:r>
              <a:rPr lang="ru-RU" sz="2400" dirty="0"/>
              <a:t>величина | %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400" dirty="0">
                <a:solidFill>
                  <a:srgbClr val="FF0000"/>
                </a:solidFill>
              </a:rPr>
              <a:t>xx-small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x-small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small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medium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large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x-large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xx-large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2400" dirty="0">
                <a:solidFill>
                  <a:srgbClr val="FF0000"/>
                </a:solidFill>
              </a:rPr>
              <a:t>smaller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larger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font-size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12px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font-weight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normal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bold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bolder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lighter</a:t>
            </a:r>
            <a:r>
              <a:rPr lang="en-US" sz="2400" dirty="0"/>
              <a:t> | </a:t>
            </a:r>
            <a:r>
              <a:rPr lang="en-US" sz="2400" dirty="0">
                <a:solidFill>
                  <a:srgbClr val="FF0000"/>
                </a:solidFill>
              </a:rPr>
              <a:t>[100-900]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font-style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normal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italic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font-variant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normal </a:t>
            </a:r>
            <a:r>
              <a:rPr lang="en-US" sz="2400" dirty="0"/>
              <a:t>|</a:t>
            </a:r>
            <a:r>
              <a:rPr lang="en-US" sz="2400" dirty="0">
                <a:solidFill>
                  <a:srgbClr val="FF0000"/>
                </a:solidFill>
              </a:rPr>
              <a:t> small-caps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style</a:t>
            </a:r>
            <a:r>
              <a:rPr lang="en-US" sz="2400" dirty="0"/>
              <a:t> (|) </a:t>
            </a:r>
            <a:r>
              <a:rPr lang="en-US" sz="2400" dirty="0">
                <a:solidFill>
                  <a:srgbClr val="FF0000"/>
                </a:solidFill>
              </a:rPr>
              <a:t>variant</a:t>
            </a:r>
            <a:r>
              <a:rPr lang="en-US" sz="2400" dirty="0"/>
              <a:t> (|) </a:t>
            </a:r>
            <a:r>
              <a:rPr lang="en-US" sz="2400" dirty="0" err="1">
                <a:solidFill>
                  <a:srgbClr val="FF0000"/>
                </a:solidFill>
              </a:rPr>
              <a:t>weigth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(|)</a:t>
            </a:r>
            <a:r>
              <a:rPr lang="en-US" sz="2400" dirty="0">
                <a:solidFill>
                  <a:srgbClr val="FF0000"/>
                </a:solidFill>
              </a:rPr>
              <a:t> size family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B0F0"/>
                </a:solidFill>
              </a:rPr>
              <a:t>font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bold 12px Arial !important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88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Як </a:t>
            </a:r>
            <a:r>
              <a:rPr lang="ru-RU" sz="4400" b="1" dirty="0" err="1" smtClean="0">
                <a:solidFill>
                  <a:schemeClr val="accent4"/>
                </a:solidFill>
              </a:rPr>
              <a:t>це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працює</a:t>
            </a:r>
            <a:r>
              <a:rPr lang="ru-RU" sz="4400" b="1" dirty="0" smtClean="0">
                <a:solidFill>
                  <a:schemeClr val="accent4"/>
                </a:solidFill>
              </a:rPr>
              <a:t>?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677" y="1295972"/>
            <a:ext cx="7926234" cy="52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Властивості</a:t>
            </a:r>
            <a:r>
              <a:rPr lang="ru-RU" sz="4400" b="1" dirty="0" smtClean="0">
                <a:solidFill>
                  <a:schemeClr val="accent4"/>
                </a:solidFill>
              </a:rPr>
              <a:t> тексту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972" y="1210514"/>
            <a:ext cx="94646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>
                <a:solidFill>
                  <a:srgbClr val="00B0F0"/>
                </a:solidFill>
              </a:rPr>
              <a:t>text-align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left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right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центр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justify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text-decoration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none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overline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(|)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underline</a:t>
            </a:r>
            <a:r>
              <a:rPr lang="uk-UA" sz="2400" dirty="0"/>
              <a:t> (|) </a:t>
            </a:r>
            <a:r>
              <a:rPr lang="uk-UA" sz="2400" dirty="0" err="1">
                <a:solidFill>
                  <a:srgbClr val="FF0000"/>
                </a:solidFill>
              </a:rPr>
              <a:t>line-through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text-indent</a:t>
            </a:r>
            <a:r>
              <a:rPr lang="uk-UA" sz="2400" dirty="0"/>
              <a:t>: </a:t>
            </a:r>
            <a:r>
              <a:rPr lang="uk-UA" sz="2400" dirty="0">
                <a:solidFill>
                  <a:srgbClr val="FF0000"/>
                </a:solidFill>
              </a:rPr>
              <a:t>величина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%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text-transform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none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capitalize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uppercase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lowercase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letter-spacing</a:t>
            </a:r>
            <a:r>
              <a:rPr lang="uk-UA" sz="2400" dirty="0">
                <a:solidFill>
                  <a:srgbClr val="FF0000"/>
                </a:solidFill>
              </a:rPr>
              <a:t>: </a:t>
            </a:r>
            <a:r>
              <a:rPr lang="uk-UA" sz="2400" dirty="0" err="1">
                <a:solidFill>
                  <a:srgbClr val="FF0000"/>
                </a:solidFill>
              </a:rPr>
              <a:t>normal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величина</a:t>
            </a:r>
            <a:r>
              <a:rPr lang="uk-UA" sz="2400" dirty="0"/>
              <a:t> </a:t>
            </a:r>
            <a:endParaRPr lang="en-US" sz="24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word-spacing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normal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величина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vertical-align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sub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super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line-height</a:t>
            </a:r>
            <a:r>
              <a:rPr lang="uk-UA" sz="2400" dirty="0">
                <a:solidFill>
                  <a:srgbClr val="FF0000"/>
                </a:solidFill>
              </a:rPr>
              <a:t>: </a:t>
            </a:r>
            <a:r>
              <a:rPr lang="uk-UA" sz="2400" dirty="0" err="1">
                <a:solidFill>
                  <a:srgbClr val="FF0000"/>
                </a:solidFill>
              </a:rPr>
              <a:t>normal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Величина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%</a:t>
            </a:r>
            <a:r>
              <a:rPr lang="uk-UA" sz="2400" dirty="0"/>
              <a:t> </a:t>
            </a:r>
            <a:endParaRPr lang="en-US" sz="24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white-space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normal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pre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nowrap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Властивості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кольору</a:t>
            </a:r>
            <a:r>
              <a:rPr lang="ru-RU" sz="4400" b="1" dirty="0" smtClean="0">
                <a:solidFill>
                  <a:schemeClr val="accent4"/>
                </a:solidFill>
              </a:rPr>
              <a:t> та фону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972" y="1210514"/>
            <a:ext cx="94646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>
                <a:solidFill>
                  <a:srgbClr val="00B0F0"/>
                </a:solidFill>
              </a:rPr>
              <a:t>color</a:t>
            </a:r>
            <a:r>
              <a:rPr lang="uk-UA" sz="2400" dirty="0"/>
              <a:t>: </a:t>
            </a:r>
            <a:r>
              <a:rPr lang="uk-UA" sz="2400" dirty="0">
                <a:solidFill>
                  <a:srgbClr val="FF0000"/>
                </a:solidFill>
              </a:rPr>
              <a:t>колір</a:t>
            </a:r>
            <a:r>
              <a:rPr lang="uk-UA" sz="2400" dirty="0"/>
              <a:t> </a:t>
            </a:r>
            <a:endParaRPr lang="uk-UA" sz="24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background-color</a:t>
            </a:r>
            <a:r>
              <a:rPr lang="uk-UA" sz="2400" dirty="0"/>
              <a:t>: </a:t>
            </a:r>
            <a:r>
              <a:rPr lang="uk-UA" sz="2400" dirty="0">
                <a:solidFill>
                  <a:srgbClr val="FF0000"/>
                </a:solidFill>
              </a:rPr>
              <a:t>колір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transparent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endParaRPr lang="uk-UA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background-image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none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URL </a:t>
            </a:r>
            <a:r>
              <a:rPr lang="uk-UA" sz="2400" dirty="0" err="1">
                <a:solidFill>
                  <a:srgbClr val="FF0000"/>
                </a:solidFill>
              </a:rPr>
              <a:t>background-image</a:t>
            </a:r>
            <a:r>
              <a:rPr lang="uk-UA" sz="2400" dirty="0">
                <a:solidFill>
                  <a:srgbClr val="FF0000"/>
                </a:solidFill>
              </a:rPr>
              <a:t>: </a:t>
            </a:r>
            <a:r>
              <a:rPr lang="uk-UA" sz="2400" dirty="0" err="1">
                <a:solidFill>
                  <a:srgbClr val="FF0000"/>
                </a:solidFill>
              </a:rPr>
              <a:t>url</a:t>
            </a:r>
            <a:r>
              <a:rPr lang="uk-UA" sz="2400" dirty="0">
                <a:solidFill>
                  <a:srgbClr val="FF0000"/>
                </a:solidFill>
              </a:rPr>
              <a:t>(“fon.gif</a:t>
            </a:r>
            <a:r>
              <a:rPr lang="uk-UA" sz="2400" dirty="0" smtClean="0">
                <a:solidFill>
                  <a:srgbClr val="FF0000"/>
                </a:solidFill>
              </a:rPr>
              <a:t>”)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00B0F0"/>
                </a:solidFill>
              </a:rPr>
              <a:t>b</a:t>
            </a:r>
            <a:r>
              <a:rPr lang="uk-UA" sz="2400" dirty="0" err="1" smtClean="0">
                <a:solidFill>
                  <a:srgbClr val="00B0F0"/>
                </a:solidFill>
              </a:rPr>
              <a:t>ackground-position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top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bottom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left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right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центр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Величина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smtClean="0">
                <a:solidFill>
                  <a:srgbClr val="FF0000"/>
                </a:solidFill>
              </a:rPr>
              <a:t>%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background-position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top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left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background-repeat</a:t>
            </a:r>
            <a:r>
              <a:rPr lang="uk-UA" sz="2400" dirty="0"/>
              <a:t>: </a:t>
            </a:r>
            <a:r>
              <a:rPr lang="uk-UA" sz="2400" dirty="0" err="1">
                <a:solidFill>
                  <a:srgbClr val="FF0000"/>
                </a:solidFill>
              </a:rPr>
              <a:t>repeat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repeat</a:t>
            </a:r>
            <a:r>
              <a:rPr lang="uk-UA" sz="2400" dirty="0">
                <a:solidFill>
                  <a:srgbClr val="FF0000"/>
                </a:solidFill>
              </a:rPr>
              <a:t>-x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>
                <a:solidFill>
                  <a:srgbClr val="FF0000"/>
                </a:solidFill>
              </a:rPr>
              <a:t>repeat</a:t>
            </a:r>
            <a:r>
              <a:rPr lang="uk-UA" sz="2400" dirty="0">
                <a:solidFill>
                  <a:srgbClr val="FF0000"/>
                </a:solidFill>
              </a:rPr>
              <a:t>-y </a:t>
            </a:r>
            <a:r>
              <a:rPr lang="uk-UA" sz="2400" dirty="0"/>
              <a:t>|</a:t>
            </a:r>
            <a:r>
              <a:rPr lang="uk-UA" sz="2400" dirty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no-repeat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2400" dirty="0" err="1" smtClean="0">
                <a:solidFill>
                  <a:srgbClr val="00B0F0"/>
                </a:solidFill>
              </a:rPr>
              <a:t>background-attachment</a:t>
            </a:r>
            <a:r>
              <a:rPr lang="uk-UA" sz="2400" dirty="0" smtClean="0"/>
              <a:t>: </a:t>
            </a:r>
            <a:r>
              <a:rPr lang="uk-UA" sz="2400" dirty="0" err="1" smtClean="0">
                <a:solidFill>
                  <a:srgbClr val="FF0000"/>
                </a:solidFill>
              </a:rPr>
              <a:t>fixed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smtClean="0"/>
              <a:t>|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scroll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background</a:t>
            </a:r>
            <a:r>
              <a:rPr lang="uk-UA" sz="2400" dirty="0" smtClean="0">
                <a:solidFill>
                  <a:srgbClr val="FF0000"/>
                </a:solidFill>
              </a:rPr>
              <a:t>: </a:t>
            </a:r>
            <a:r>
              <a:rPr lang="uk-UA" sz="2400" dirty="0" err="1" smtClean="0">
                <a:solidFill>
                  <a:srgbClr val="FF0000"/>
                </a:solidFill>
              </a:rPr>
              <a:t>color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smtClean="0"/>
              <a:t>(|)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image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smtClean="0"/>
              <a:t>(|)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repeat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smtClean="0"/>
              <a:t>(|)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attachment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smtClean="0"/>
              <a:t>(|)</a:t>
            </a:r>
            <a:r>
              <a:rPr lang="uk-UA" sz="2400" dirty="0" smtClean="0">
                <a:solidFill>
                  <a:srgbClr val="FF0000"/>
                </a:solidFill>
              </a:rPr>
              <a:t> </a:t>
            </a:r>
            <a:r>
              <a:rPr lang="uk-UA" sz="2400" dirty="0" err="1" smtClean="0">
                <a:solidFill>
                  <a:srgbClr val="FF0000"/>
                </a:solidFill>
              </a:rPr>
              <a:t>position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56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Списки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4806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Маркований </a:t>
            </a:r>
            <a:r>
              <a:rPr lang="uk-UA" sz="3200" dirty="0"/>
              <a:t>список </a:t>
            </a: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Нумерований </a:t>
            </a:r>
            <a:r>
              <a:rPr lang="uk-UA" sz="3200" dirty="0"/>
              <a:t>список </a:t>
            </a: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Список </a:t>
            </a:r>
            <a:r>
              <a:rPr lang="uk-UA" sz="3200" dirty="0"/>
              <a:t>визначень </a:t>
            </a: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Змішані </a:t>
            </a:r>
            <a:r>
              <a:rPr lang="uk-UA" sz="3200" dirty="0"/>
              <a:t>списки </a:t>
            </a: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CSS </a:t>
            </a:r>
            <a:r>
              <a:rPr lang="uk-UA" sz="3200" dirty="0"/>
              <a:t>властивості для списків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Маркований</a:t>
            </a:r>
            <a:r>
              <a:rPr lang="ru-RU" sz="4400" b="1" dirty="0" smtClean="0">
                <a:solidFill>
                  <a:schemeClr val="accent4"/>
                </a:solidFill>
              </a:rPr>
              <a:t> список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err="1"/>
              <a:t>Unordered</a:t>
            </a:r>
            <a:r>
              <a:rPr lang="uk-UA" sz="3200" dirty="0"/>
              <a:t> </a:t>
            </a:r>
            <a:r>
              <a:rPr lang="uk-UA" sz="3200" dirty="0" err="1"/>
              <a:t>list</a:t>
            </a:r>
            <a:r>
              <a:rPr lang="uk-UA" sz="3200" dirty="0"/>
              <a:t> 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>
                <a:solidFill>
                  <a:srgbClr val="0070C0"/>
                </a:solidFill>
              </a:rPr>
              <a:t>&lt;</a:t>
            </a:r>
            <a:r>
              <a:rPr lang="uk-UA" sz="3200" dirty="0" err="1">
                <a:solidFill>
                  <a:srgbClr val="0070C0"/>
                </a:solidFill>
              </a:rPr>
              <a:t>ul</a:t>
            </a:r>
            <a:r>
              <a:rPr lang="uk-UA" sz="3200" dirty="0">
                <a:solidFill>
                  <a:srgbClr val="0070C0"/>
                </a:solidFill>
              </a:rPr>
              <a:t>&gt; </a:t>
            </a:r>
            <a:endParaRPr lang="uk-UA" sz="3200" dirty="0" smtClean="0">
              <a:solidFill>
                <a:srgbClr val="0070C0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/>
              <a:t>	</a:t>
            </a:r>
            <a:r>
              <a:rPr lang="uk-UA" sz="3200" dirty="0" smtClean="0">
                <a:solidFill>
                  <a:srgbClr val="0070C0"/>
                </a:solidFill>
              </a:rPr>
              <a:t>&lt;</a:t>
            </a:r>
            <a:r>
              <a:rPr lang="uk-UA" sz="3200" dirty="0">
                <a:solidFill>
                  <a:srgbClr val="0070C0"/>
                </a:solidFill>
              </a:rPr>
              <a:t>li&gt;</a:t>
            </a:r>
            <a:r>
              <a:rPr lang="uk-UA" sz="3200" dirty="0"/>
              <a:t>Пункт списку</a:t>
            </a:r>
            <a:r>
              <a:rPr lang="uk-UA" sz="3200" dirty="0">
                <a:solidFill>
                  <a:srgbClr val="0070C0"/>
                </a:solidFill>
              </a:rPr>
              <a:t>&lt;/li&gt;</a:t>
            </a:r>
            <a:r>
              <a:rPr lang="uk-UA" sz="3200" dirty="0"/>
              <a:t> 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/>
              <a:t>	... 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>
                <a:solidFill>
                  <a:srgbClr val="0070C0"/>
                </a:solidFill>
              </a:rPr>
              <a:t>&lt;/</a:t>
            </a:r>
            <a:r>
              <a:rPr lang="uk-UA" sz="3200" dirty="0" err="1">
                <a:solidFill>
                  <a:srgbClr val="0070C0"/>
                </a:solidFill>
              </a:rPr>
              <a:t>ul</a:t>
            </a:r>
            <a:r>
              <a:rPr lang="uk-UA" sz="3200" dirty="0">
                <a:solidFill>
                  <a:srgbClr val="0070C0"/>
                </a:solidFill>
              </a:rPr>
              <a:t>&gt; </a:t>
            </a:r>
            <a:endParaRPr lang="uk-UA" sz="3200" dirty="0" smtClean="0">
              <a:solidFill>
                <a:srgbClr val="0070C0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CSS </a:t>
            </a:r>
            <a:r>
              <a:rPr lang="uk-UA" sz="3200" dirty="0"/>
              <a:t>властивість елемента UL 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err="1" smtClean="0">
                <a:solidFill>
                  <a:srgbClr val="7030A0"/>
                </a:solidFill>
              </a:rPr>
              <a:t>list-style-type</a:t>
            </a:r>
            <a:r>
              <a:rPr lang="uk-UA" sz="3200" dirty="0"/>
              <a:t>: </a:t>
            </a:r>
            <a:r>
              <a:rPr lang="uk-UA" sz="3200" dirty="0" err="1">
                <a:solidFill>
                  <a:srgbClr val="D6252E"/>
                </a:solidFill>
              </a:rPr>
              <a:t>none</a:t>
            </a:r>
            <a:r>
              <a:rPr lang="uk-UA" sz="3200" dirty="0">
                <a:solidFill>
                  <a:srgbClr val="D6252E"/>
                </a:solidFill>
              </a:rPr>
              <a:t> </a:t>
            </a:r>
            <a:r>
              <a:rPr lang="uk-UA" sz="3200" dirty="0"/>
              <a:t>|</a:t>
            </a:r>
            <a:r>
              <a:rPr lang="uk-UA" sz="3200" dirty="0">
                <a:solidFill>
                  <a:srgbClr val="D6252E"/>
                </a:solidFill>
              </a:rPr>
              <a:t> </a:t>
            </a:r>
            <a:r>
              <a:rPr lang="uk-UA" sz="3200" dirty="0" err="1">
                <a:solidFill>
                  <a:srgbClr val="D6252E"/>
                </a:solidFill>
              </a:rPr>
              <a:t>disc</a:t>
            </a:r>
            <a:r>
              <a:rPr lang="uk-UA" sz="3200" dirty="0">
                <a:solidFill>
                  <a:srgbClr val="D6252E"/>
                </a:solidFill>
              </a:rPr>
              <a:t> </a:t>
            </a:r>
            <a:r>
              <a:rPr lang="uk-UA" sz="3200" dirty="0"/>
              <a:t>|</a:t>
            </a:r>
            <a:r>
              <a:rPr lang="uk-UA" sz="3200" dirty="0">
                <a:solidFill>
                  <a:srgbClr val="D6252E"/>
                </a:solidFill>
              </a:rPr>
              <a:t> </a:t>
            </a:r>
            <a:r>
              <a:rPr lang="uk-UA" sz="3200" dirty="0" err="1">
                <a:solidFill>
                  <a:srgbClr val="D6252E"/>
                </a:solidFill>
              </a:rPr>
              <a:t>circle</a:t>
            </a:r>
            <a:r>
              <a:rPr lang="uk-UA" sz="3200" dirty="0">
                <a:solidFill>
                  <a:srgbClr val="D6252E"/>
                </a:solidFill>
              </a:rPr>
              <a:t> </a:t>
            </a:r>
            <a:r>
              <a:rPr lang="uk-UA" sz="3200" dirty="0"/>
              <a:t>|</a:t>
            </a:r>
            <a:r>
              <a:rPr lang="uk-UA" sz="3200" dirty="0">
                <a:solidFill>
                  <a:srgbClr val="D6252E"/>
                </a:solidFill>
              </a:rPr>
              <a:t> </a:t>
            </a:r>
            <a:r>
              <a:rPr lang="uk-UA" sz="3200" dirty="0" err="1">
                <a:solidFill>
                  <a:srgbClr val="D6252E"/>
                </a:solidFill>
              </a:rPr>
              <a:t>square</a:t>
            </a:r>
            <a:endParaRPr lang="en-US" sz="3200" dirty="0" smtClean="0">
              <a:solidFill>
                <a:srgbClr val="D625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89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Нумерований</a:t>
            </a:r>
            <a:r>
              <a:rPr lang="ru-RU" sz="4400" b="1" dirty="0" smtClean="0">
                <a:solidFill>
                  <a:schemeClr val="accent4"/>
                </a:solidFill>
              </a:rPr>
              <a:t> список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O</a:t>
            </a:r>
            <a:r>
              <a:rPr lang="uk-UA" sz="3200" dirty="0" err="1" smtClean="0"/>
              <a:t>rdered</a:t>
            </a:r>
            <a:r>
              <a:rPr lang="uk-UA" sz="3200" dirty="0" smtClean="0"/>
              <a:t> </a:t>
            </a:r>
            <a:r>
              <a:rPr lang="uk-UA" sz="3200" dirty="0" err="1"/>
              <a:t>list</a:t>
            </a:r>
            <a:r>
              <a:rPr lang="uk-UA" sz="3200" dirty="0"/>
              <a:t> 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>
                <a:solidFill>
                  <a:srgbClr val="0070C0"/>
                </a:solidFill>
              </a:rPr>
              <a:t>&lt;</a:t>
            </a:r>
            <a:r>
              <a:rPr lang="en-US" sz="3200" dirty="0" err="1">
                <a:solidFill>
                  <a:srgbClr val="0070C0"/>
                </a:solidFill>
              </a:rPr>
              <a:t>o</a:t>
            </a:r>
            <a:r>
              <a:rPr lang="uk-UA" sz="3200" dirty="0" smtClean="0">
                <a:solidFill>
                  <a:srgbClr val="0070C0"/>
                </a:solidFill>
              </a:rPr>
              <a:t>l</a:t>
            </a:r>
            <a:r>
              <a:rPr lang="uk-UA" sz="3200" dirty="0">
                <a:solidFill>
                  <a:srgbClr val="0070C0"/>
                </a:solidFill>
              </a:rPr>
              <a:t>&gt; </a:t>
            </a:r>
            <a:endParaRPr lang="uk-UA" sz="3200" dirty="0" smtClean="0">
              <a:solidFill>
                <a:srgbClr val="0070C0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/>
              <a:t>	</a:t>
            </a:r>
            <a:r>
              <a:rPr lang="uk-UA" sz="3200" dirty="0" smtClean="0">
                <a:solidFill>
                  <a:srgbClr val="0070C0"/>
                </a:solidFill>
              </a:rPr>
              <a:t>&lt;</a:t>
            </a:r>
            <a:r>
              <a:rPr lang="uk-UA" sz="3200" dirty="0">
                <a:solidFill>
                  <a:srgbClr val="0070C0"/>
                </a:solidFill>
              </a:rPr>
              <a:t>li&gt;</a:t>
            </a:r>
            <a:r>
              <a:rPr lang="uk-UA" sz="3200" dirty="0"/>
              <a:t>Пункт списку</a:t>
            </a:r>
            <a:r>
              <a:rPr lang="uk-UA" sz="3200" dirty="0">
                <a:solidFill>
                  <a:srgbClr val="0070C0"/>
                </a:solidFill>
              </a:rPr>
              <a:t>&lt;/li&gt;</a:t>
            </a:r>
            <a:r>
              <a:rPr lang="uk-UA" sz="3200" dirty="0"/>
              <a:t> 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/>
              <a:t>	... 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smtClean="0">
                <a:solidFill>
                  <a:srgbClr val="0070C0"/>
                </a:solidFill>
              </a:rPr>
              <a:t>&lt;/</a:t>
            </a:r>
            <a:r>
              <a:rPr lang="en-US" sz="3200" dirty="0" err="1">
                <a:solidFill>
                  <a:srgbClr val="0070C0"/>
                </a:solidFill>
              </a:rPr>
              <a:t>o</a:t>
            </a:r>
            <a:r>
              <a:rPr lang="uk-UA" sz="3200" dirty="0" smtClean="0">
                <a:solidFill>
                  <a:srgbClr val="0070C0"/>
                </a:solidFill>
              </a:rPr>
              <a:t>l</a:t>
            </a:r>
            <a:r>
              <a:rPr lang="uk-UA" sz="3200" dirty="0">
                <a:solidFill>
                  <a:srgbClr val="0070C0"/>
                </a:solidFill>
              </a:rPr>
              <a:t>&gt; </a:t>
            </a:r>
            <a:endParaRPr lang="uk-UA" sz="3200" dirty="0" smtClean="0">
              <a:solidFill>
                <a:srgbClr val="0070C0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CSS </a:t>
            </a:r>
            <a:r>
              <a:rPr lang="uk-UA" sz="3200" dirty="0"/>
              <a:t>властивість елемента UL 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	</a:t>
            </a:r>
            <a:r>
              <a:rPr lang="uk-UA" sz="3200" dirty="0" err="1" smtClean="0">
                <a:solidFill>
                  <a:srgbClr val="7030A0"/>
                </a:solidFill>
              </a:rPr>
              <a:t>list-style-type</a:t>
            </a:r>
            <a:r>
              <a:rPr lang="uk-UA" sz="3200" dirty="0"/>
              <a:t>: </a:t>
            </a:r>
            <a:r>
              <a:rPr lang="en-US" sz="3200" dirty="0" smtClean="0">
                <a:solidFill>
                  <a:srgbClr val="D6252E"/>
                </a:solidFill>
              </a:rPr>
              <a:t>none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D6252E"/>
                </a:solidFill>
              </a:rPr>
              <a:t> decimal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D6252E"/>
                </a:solidFill>
              </a:rPr>
              <a:t> lower-alpha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D6252E"/>
                </a:solidFill>
              </a:rPr>
              <a:t> upper-alpha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D6252E"/>
                </a:solidFill>
              </a:rPr>
              <a:t> lower-roman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D6252E"/>
                </a:solidFill>
              </a:rPr>
              <a:t> upper-roman</a:t>
            </a:r>
            <a:endParaRPr lang="en-US" sz="3200" dirty="0" smtClean="0">
              <a:solidFill>
                <a:srgbClr val="D625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Список визначень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err="1"/>
              <a:t>Definition</a:t>
            </a:r>
            <a:r>
              <a:rPr lang="uk-UA" sz="3200" dirty="0"/>
              <a:t> </a:t>
            </a:r>
            <a:r>
              <a:rPr lang="uk-UA" sz="3200" dirty="0" err="1"/>
              <a:t>list</a:t>
            </a:r>
            <a:r>
              <a:rPr lang="uk-UA" sz="3200" dirty="0"/>
              <a:t> </a:t>
            </a: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>
                <a:solidFill>
                  <a:srgbClr val="1110CD"/>
                </a:solidFill>
              </a:rPr>
              <a:t>dl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dt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Перший термін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dt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	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dd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Опис терміну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dd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	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dd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Опис терміну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dd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dt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Другий термін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dt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dt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Третій термін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dt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	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dd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Опис терміну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dd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  </a:t>
            </a:r>
            <a:r>
              <a:rPr lang="uk-UA" sz="3200" dirty="0" smtClean="0">
                <a:solidFill>
                  <a:srgbClr val="1110CD"/>
                </a:solidFill>
              </a:rPr>
              <a:t>&lt;/</a:t>
            </a:r>
            <a:r>
              <a:rPr lang="uk-UA" sz="3200" dirty="0">
                <a:solidFill>
                  <a:srgbClr val="1110CD"/>
                </a:solidFill>
              </a:rPr>
              <a:t>dl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83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4"/>
                </a:solidFill>
              </a:rPr>
              <a:t>CSS </a:t>
            </a:r>
            <a:r>
              <a:rPr lang="uk-UA" sz="4400" b="1" dirty="0" smtClean="0">
                <a:solidFill>
                  <a:schemeClr val="accent4"/>
                </a:solidFill>
              </a:rPr>
              <a:t>властивості списків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70866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Таблиці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986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Основні</a:t>
            </a:r>
            <a:r>
              <a:rPr lang="ru-RU" sz="3200" dirty="0"/>
              <a:t> </a:t>
            </a:r>
            <a:r>
              <a:rPr lang="ru-RU" sz="3200" dirty="0" err="1"/>
              <a:t>елементи</a:t>
            </a:r>
            <a:r>
              <a:rPr lang="ru-RU" sz="3200" dirty="0"/>
              <a:t> </a:t>
            </a:r>
            <a:r>
              <a:rPr lang="ru-RU" sz="3200" dirty="0" err="1"/>
              <a:t>таблиці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CSS </a:t>
            </a:r>
            <a:r>
              <a:rPr lang="ru-RU" sz="3200" dirty="0" err="1"/>
              <a:t>властивості</a:t>
            </a:r>
            <a:r>
              <a:rPr lang="ru-RU" sz="3200" dirty="0"/>
              <a:t> </a:t>
            </a:r>
            <a:r>
              <a:rPr lang="ru-RU" sz="3200" dirty="0" err="1"/>
              <a:t>елементів</a:t>
            </a:r>
            <a:r>
              <a:rPr lang="ru-RU" sz="3200" dirty="0"/>
              <a:t> </a:t>
            </a:r>
            <a:r>
              <a:rPr lang="ru-RU" sz="3200" dirty="0" err="1"/>
              <a:t>таблиць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Додаткові</a:t>
            </a:r>
            <a:r>
              <a:rPr lang="ru-RU" sz="3200" dirty="0"/>
              <a:t> </a:t>
            </a:r>
            <a:r>
              <a:rPr lang="ru-RU" sz="3200" dirty="0" err="1"/>
              <a:t>елементи</a:t>
            </a:r>
            <a:r>
              <a:rPr lang="ru-RU" sz="3200" dirty="0"/>
              <a:t> </a:t>
            </a:r>
            <a:r>
              <a:rPr lang="ru-RU" sz="3200" dirty="0" err="1"/>
              <a:t>таблиці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Історія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820" y="1295972"/>
            <a:ext cx="94646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/>
              <a:t>1991 </a:t>
            </a:r>
            <a:r>
              <a:rPr lang="en-US" sz="3200" dirty="0"/>
              <a:t>- HTML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1994 - </a:t>
            </a:r>
            <a:r>
              <a:rPr lang="ru-RU" sz="3200" dirty="0" err="1"/>
              <a:t>Консорціум</a:t>
            </a:r>
            <a:r>
              <a:rPr lang="ru-RU" sz="3200" dirty="0"/>
              <a:t> </a:t>
            </a:r>
            <a:r>
              <a:rPr lang="en-US" sz="3200" dirty="0"/>
              <a:t>W3(www.w3.org)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   - </a:t>
            </a:r>
            <a:r>
              <a:rPr lang="en-US" sz="3200" dirty="0" smtClean="0"/>
              <a:t>HTML 2.0</a:t>
            </a:r>
            <a:endParaRPr lang="uk-UA" sz="3200" dirty="0" smtClean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/>
              <a:t> </a:t>
            </a:r>
            <a:r>
              <a:rPr lang="uk-UA" sz="3200" dirty="0" smtClean="0"/>
              <a:t>  - </a:t>
            </a:r>
            <a:r>
              <a:rPr lang="en-US" sz="3200" dirty="0" smtClean="0"/>
              <a:t>Netscape </a:t>
            </a:r>
            <a:r>
              <a:rPr lang="en-US" sz="3200" dirty="0"/>
              <a:t>Navigator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1995 - CSS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1996 - Internet Explorer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1997, </a:t>
            </a:r>
            <a:r>
              <a:rPr lang="ru-RU" sz="3200" dirty="0" err="1"/>
              <a:t>січень</a:t>
            </a:r>
            <a:r>
              <a:rPr lang="ru-RU" sz="3200" dirty="0"/>
              <a:t> - </a:t>
            </a:r>
            <a:r>
              <a:rPr lang="en-US" sz="3200" dirty="0"/>
              <a:t>HTML 3.2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1997, </a:t>
            </a:r>
            <a:r>
              <a:rPr lang="ru-RU" sz="3200" dirty="0" err="1"/>
              <a:t>грудень</a:t>
            </a:r>
            <a:r>
              <a:rPr lang="ru-RU" sz="3200" dirty="0"/>
              <a:t> - </a:t>
            </a:r>
            <a:r>
              <a:rPr lang="en-US" sz="3200" dirty="0"/>
              <a:t>HTML 4.0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1999, </a:t>
            </a:r>
            <a:r>
              <a:rPr lang="ru-RU" sz="3200" dirty="0" err="1"/>
              <a:t>грудень</a:t>
            </a:r>
            <a:r>
              <a:rPr lang="ru-RU" sz="3200" dirty="0"/>
              <a:t> - </a:t>
            </a:r>
            <a:r>
              <a:rPr lang="en-US" sz="3200" dirty="0"/>
              <a:t>HTML 4.0.1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2002 - XHTML 1.0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/>
              <a:t>2012 - HTML 5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835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Малюємо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таблицю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table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  <a:endParaRPr lang="en-US" sz="32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tr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  <a:endParaRPr lang="en-US" sz="32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/>
              <a:t>		</a:t>
            </a:r>
            <a:r>
              <a:rPr lang="uk-UA" sz="3200" dirty="0" smtClean="0">
                <a:solidFill>
                  <a:srgbClr val="1110CD"/>
                </a:solidFill>
              </a:rPr>
              <a:t>&lt;</a:t>
            </a:r>
            <a:r>
              <a:rPr lang="uk-UA" sz="3200" dirty="0" err="1">
                <a:solidFill>
                  <a:srgbClr val="1110CD"/>
                </a:solidFill>
              </a:rPr>
              <a:t>td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r>
              <a:rPr lang="uk-UA" sz="3200" dirty="0"/>
              <a:t>Вміст таблиці</a:t>
            </a:r>
            <a:r>
              <a:rPr lang="uk-UA" sz="3200" dirty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td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  <a:endParaRPr lang="en-US" sz="3200" dirty="0" smtClean="0">
              <a:solidFill>
                <a:srgbClr val="1110CD"/>
              </a:solidFill>
            </a:endParaRPr>
          </a:p>
          <a:p>
            <a:pPr lvl="2">
              <a:buClr>
                <a:schemeClr val="accent2">
                  <a:lumMod val="50000"/>
                </a:schemeClr>
              </a:buClr>
            </a:pPr>
            <a:r>
              <a:rPr lang="uk-UA" sz="3200" dirty="0" smtClean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tr</a:t>
            </a:r>
            <a:r>
              <a:rPr lang="uk-UA" sz="3200" dirty="0" smtClean="0">
                <a:solidFill>
                  <a:srgbClr val="1110CD"/>
                </a:solidFill>
              </a:rPr>
              <a:t>&gt;</a:t>
            </a:r>
            <a:endParaRPr lang="en-US" sz="3200" dirty="0" smtClean="0">
              <a:solidFill>
                <a:srgbClr val="1110CD"/>
              </a:solidFill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   </a:t>
            </a:r>
            <a:r>
              <a:rPr lang="uk-UA" sz="3200" dirty="0" smtClean="0">
                <a:solidFill>
                  <a:srgbClr val="1110CD"/>
                </a:solidFill>
              </a:rPr>
              <a:t>&lt;/</a:t>
            </a:r>
            <a:r>
              <a:rPr lang="uk-UA" sz="3200" dirty="0" err="1">
                <a:solidFill>
                  <a:srgbClr val="1110CD"/>
                </a:solidFill>
              </a:rPr>
              <a:t>table</a:t>
            </a:r>
            <a:r>
              <a:rPr lang="uk-UA" sz="3200" dirty="0">
                <a:solidFill>
                  <a:srgbClr val="1110CD"/>
                </a:solidFill>
              </a:rPr>
              <a:t>&gt;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Таблиця</a:t>
            </a:r>
            <a:r>
              <a:rPr lang="ru-RU" sz="4400" b="1" dirty="0" smtClean="0">
                <a:solidFill>
                  <a:schemeClr val="accent4"/>
                </a:solidFill>
              </a:rPr>
              <a:t> 3</a:t>
            </a:r>
            <a:r>
              <a:rPr lang="en-US" sz="4400" b="1" dirty="0" smtClean="0">
                <a:solidFill>
                  <a:schemeClr val="accent4"/>
                </a:solidFill>
              </a:rPr>
              <a:t>x</a:t>
            </a:r>
            <a:r>
              <a:rPr lang="ru-RU" sz="4400" b="1" dirty="0" smtClean="0">
                <a:solidFill>
                  <a:schemeClr val="accent4"/>
                </a:solidFill>
              </a:rPr>
              <a:t>2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6" y="1295972"/>
            <a:ext cx="83820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4"/>
                </a:solidFill>
              </a:rPr>
              <a:t>CSS</a:t>
            </a:r>
            <a:r>
              <a:rPr lang="uk-UA" sz="4400" b="1" dirty="0" smtClean="0">
                <a:solidFill>
                  <a:schemeClr val="accent4"/>
                </a:solidFill>
              </a:rPr>
              <a:t> властивості</a:t>
            </a:r>
            <a:r>
              <a:rPr lang="en-US" sz="4400" b="1" dirty="0" smtClean="0">
                <a:solidFill>
                  <a:schemeClr val="accent4"/>
                </a:solidFill>
              </a:rPr>
              <a:t> </a:t>
            </a:r>
            <a:r>
              <a:rPr lang="uk-UA" sz="4400" b="1" dirty="0" smtClean="0">
                <a:solidFill>
                  <a:schemeClr val="accent4"/>
                </a:solidFill>
              </a:rPr>
              <a:t>елементів таблиці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0070C0"/>
                </a:solidFill>
              </a:rPr>
              <a:t>border</a:t>
            </a:r>
            <a:r>
              <a:rPr lang="en-US" sz="3200" dirty="0"/>
              <a:t>: </a:t>
            </a:r>
            <a:r>
              <a:rPr lang="uk-UA" sz="3200" dirty="0">
                <a:solidFill>
                  <a:srgbClr val="FF0000"/>
                </a:solidFill>
              </a:rPr>
              <a:t>величина тип колір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1px solid black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>
                <a:solidFill>
                  <a:srgbClr val="0070C0"/>
                </a:solidFill>
              </a:rPr>
              <a:t>тип</a:t>
            </a:r>
            <a:r>
              <a:rPr lang="uk-UA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none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solid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dotted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dashed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double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…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width</a:t>
            </a:r>
            <a:r>
              <a:rPr lang="en-US" sz="3200" dirty="0"/>
              <a:t>: </a:t>
            </a:r>
            <a:r>
              <a:rPr lang="uk-UA" sz="3200" dirty="0">
                <a:solidFill>
                  <a:srgbClr val="FF0000"/>
                </a:solidFill>
              </a:rPr>
              <a:t>величина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height</a:t>
            </a:r>
            <a:r>
              <a:rPr lang="en-US" sz="3200" dirty="0"/>
              <a:t>: </a:t>
            </a:r>
            <a:r>
              <a:rPr lang="uk-UA" sz="3200" dirty="0">
                <a:solidFill>
                  <a:srgbClr val="FF0000"/>
                </a:solidFill>
              </a:rPr>
              <a:t>величина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padding</a:t>
            </a:r>
            <a:r>
              <a:rPr lang="en-US" sz="3200" dirty="0"/>
              <a:t>: </a:t>
            </a:r>
            <a:r>
              <a:rPr lang="uk-UA" sz="3200" dirty="0">
                <a:solidFill>
                  <a:srgbClr val="FF0000"/>
                </a:solidFill>
              </a:rPr>
              <a:t>величина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margin</a:t>
            </a:r>
            <a:r>
              <a:rPr lang="en-US" sz="3200" dirty="0"/>
              <a:t>: </a:t>
            </a:r>
            <a:r>
              <a:rPr lang="uk-UA" sz="3200" dirty="0">
                <a:solidFill>
                  <a:srgbClr val="FF0000"/>
                </a:solidFill>
              </a:rPr>
              <a:t>величина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empty-cells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show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hide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border-spacing</a:t>
            </a:r>
            <a:r>
              <a:rPr lang="en-US" sz="3200" dirty="0"/>
              <a:t>: </a:t>
            </a:r>
            <a:r>
              <a:rPr lang="uk-UA" sz="3200" dirty="0">
                <a:solidFill>
                  <a:srgbClr val="FF0000"/>
                </a:solidFill>
              </a:rPr>
              <a:t>величина </a:t>
            </a:r>
            <a:r>
              <a:rPr lang="uk-UA" sz="3200" dirty="0" err="1">
                <a:solidFill>
                  <a:srgbClr val="FF0000"/>
                </a:solidFill>
              </a:rPr>
              <a:t>величина</a:t>
            </a:r>
            <a:endParaRPr lang="uk-UA" sz="32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border-collapse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collapse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separate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table-layout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auto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fixed</a:t>
            </a:r>
            <a:endParaRPr lang="uk-UA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40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Об</a:t>
            </a:r>
            <a:r>
              <a:rPr lang="en-US" sz="4400" b="1" dirty="0" smtClean="0">
                <a:solidFill>
                  <a:schemeClr val="accent4"/>
                </a:solidFill>
              </a:rPr>
              <a:t>’</a:t>
            </a:r>
            <a:r>
              <a:rPr lang="uk-UA" sz="4400" b="1" dirty="0" smtClean="0">
                <a:solidFill>
                  <a:schemeClr val="accent4"/>
                </a:solidFill>
              </a:rPr>
              <a:t>єднання комірок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594058"/>
            <a:ext cx="68389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Заголовок </a:t>
            </a:r>
            <a:r>
              <a:rPr lang="ru-RU" sz="4400" b="1" dirty="0" err="1" smtClean="0">
                <a:solidFill>
                  <a:schemeClr val="accent4"/>
                </a:solidFill>
              </a:rPr>
              <a:t>таблиці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92" y="1445262"/>
            <a:ext cx="73152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Корисні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псевдокласи</a:t>
            </a:r>
            <a:r>
              <a:rPr lang="ru-RU" sz="4400" b="1" dirty="0" smtClean="0">
                <a:solidFill>
                  <a:schemeClr val="accent4"/>
                </a:solidFill>
              </a:rPr>
              <a:t> у </a:t>
            </a:r>
            <a:r>
              <a:rPr lang="en-US" sz="4400" b="1" dirty="0" smtClean="0">
                <a:solidFill>
                  <a:schemeClr val="accent4"/>
                </a:solidFill>
              </a:rPr>
              <a:t>CSS3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1295972"/>
            <a:ext cx="94646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0000"/>
                </a:solidFill>
              </a:rPr>
              <a:t>:nth-of-type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FF0000"/>
                </a:solidFill>
              </a:rPr>
              <a:t>odd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even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ru-RU" sz="3200" dirty="0">
                <a:solidFill>
                  <a:srgbClr val="0070C0"/>
                </a:solidFill>
              </a:rPr>
              <a:t>число </a:t>
            </a:r>
            <a:r>
              <a:rPr lang="ru-RU" sz="3200" dirty="0"/>
              <a:t>|</a:t>
            </a:r>
            <a:r>
              <a:rPr lang="ru-RU" sz="3200" dirty="0">
                <a:solidFill>
                  <a:srgbClr val="0070C0"/>
                </a:solidFill>
              </a:rPr>
              <a:t> </a:t>
            </a:r>
            <a:r>
              <a:rPr lang="ru-RU" sz="3200" dirty="0" err="1">
                <a:solidFill>
                  <a:srgbClr val="0070C0"/>
                </a:solidFill>
              </a:rPr>
              <a:t>вираз</a:t>
            </a:r>
            <a:r>
              <a:rPr lang="ru-RU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FF0000"/>
                </a:solidFill>
              </a:rPr>
              <a:t>:</a:t>
            </a:r>
            <a:r>
              <a:rPr lang="en-US" sz="3200" dirty="0">
                <a:solidFill>
                  <a:srgbClr val="FF0000"/>
                </a:solidFill>
              </a:rPr>
              <a:t>nth-last-of-type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FF0000"/>
                </a:solidFill>
              </a:rPr>
              <a:t>odd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even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ru-RU" sz="3200" dirty="0">
                <a:solidFill>
                  <a:srgbClr val="0070C0"/>
                </a:solidFill>
              </a:rPr>
              <a:t>число </a:t>
            </a:r>
            <a:r>
              <a:rPr lang="ru-RU" sz="3200" dirty="0"/>
              <a:t>|</a:t>
            </a:r>
            <a:r>
              <a:rPr lang="ru-RU" sz="3200" dirty="0">
                <a:solidFill>
                  <a:srgbClr val="0070C0"/>
                </a:solidFill>
              </a:rPr>
              <a:t> </a:t>
            </a:r>
            <a:r>
              <a:rPr lang="ru-RU" sz="3200" dirty="0" err="1">
                <a:solidFill>
                  <a:srgbClr val="0070C0"/>
                </a:solidFill>
              </a:rPr>
              <a:t>вираз</a:t>
            </a:r>
            <a:r>
              <a:rPr lang="ru-RU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smtClean="0">
                <a:solidFill>
                  <a:srgbClr val="FF0000"/>
                </a:solidFill>
              </a:rPr>
              <a:t>:</a:t>
            </a:r>
            <a:r>
              <a:rPr lang="en-US" sz="3200" dirty="0" smtClean="0">
                <a:solidFill>
                  <a:srgbClr val="FF0000"/>
                </a:solidFill>
              </a:rPr>
              <a:t>nth-child 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FF0000"/>
                </a:solidFill>
              </a:rPr>
              <a:t>odd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even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ru-RU" sz="3200" dirty="0">
                <a:solidFill>
                  <a:srgbClr val="0070C0"/>
                </a:solidFill>
              </a:rPr>
              <a:t>число </a:t>
            </a:r>
            <a:r>
              <a:rPr lang="ru-RU" sz="3200" dirty="0"/>
              <a:t>|</a:t>
            </a:r>
            <a:r>
              <a:rPr lang="ru-RU" sz="3200" dirty="0">
                <a:solidFill>
                  <a:srgbClr val="0070C0"/>
                </a:solidFill>
              </a:rPr>
              <a:t> </a:t>
            </a:r>
            <a:r>
              <a:rPr lang="ru-RU" sz="3200" dirty="0" err="1">
                <a:solidFill>
                  <a:srgbClr val="0070C0"/>
                </a:solidFill>
              </a:rPr>
              <a:t>вираз</a:t>
            </a:r>
            <a:r>
              <a:rPr lang="ru-RU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FF0000"/>
                </a:solidFill>
              </a:rPr>
              <a:t>:</a:t>
            </a:r>
            <a:r>
              <a:rPr lang="en-US" sz="3200" dirty="0">
                <a:solidFill>
                  <a:srgbClr val="FF0000"/>
                </a:solidFill>
              </a:rPr>
              <a:t>nth-last-child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FF0000"/>
                </a:solidFill>
              </a:rPr>
              <a:t>odd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even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ru-RU" sz="3200" dirty="0">
                <a:solidFill>
                  <a:srgbClr val="0070C0"/>
                </a:solidFill>
              </a:rPr>
              <a:t>число </a:t>
            </a:r>
            <a:r>
              <a:rPr lang="ru-RU" sz="3200" dirty="0"/>
              <a:t>|</a:t>
            </a:r>
            <a:r>
              <a:rPr lang="ru-RU" sz="3200" dirty="0">
                <a:solidFill>
                  <a:srgbClr val="0070C0"/>
                </a:solidFill>
              </a:rPr>
              <a:t> </a:t>
            </a:r>
            <a:r>
              <a:rPr lang="ru-RU" sz="3200" dirty="0" err="1">
                <a:solidFill>
                  <a:srgbClr val="0070C0"/>
                </a:solidFill>
              </a:rPr>
              <a:t>вираз</a:t>
            </a:r>
            <a:r>
              <a:rPr lang="ru-RU" sz="3200" dirty="0"/>
              <a:t>)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 smtClean="0">
                <a:solidFill>
                  <a:srgbClr val="F19D34"/>
                </a:solidFill>
              </a:rPr>
              <a:t>//</a:t>
            </a:r>
            <a:r>
              <a:rPr lang="ru-RU" sz="3200" dirty="0" err="1" smtClean="0">
                <a:solidFill>
                  <a:srgbClr val="F19D34"/>
                </a:solidFill>
              </a:rPr>
              <a:t>Приклади</a:t>
            </a:r>
            <a:endParaRPr lang="ru-RU" sz="3200" dirty="0">
              <a:solidFill>
                <a:srgbClr val="F19D34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70C0"/>
                </a:solidFill>
              </a:rPr>
              <a:t>tr</a:t>
            </a:r>
            <a:r>
              <a:rPr lang="en-US" sz="3200" dirty="0" err="1">
                <a:solidFill>
                  <a:srgbClr val="FF0000"/>
                </a:solidFill>
              </a:rPr>
              <a:t>:nth-of-type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70C0"/>
                </a:solidFill>
              </a:rPr>
              <a:t>even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70C0"/>
                </a:solidFill>
              </a:rPr>
              <a:t>tr</a:t>
            </a:r>
            <a:r>
              <a:rPr lang="en-US" sz="3200" dirty="0" err="1">
                <a:solidFill>
                  <a:srgbClr val="FF0000"/>
                </a:solidFill>
              </a:rPr>
              <a:t>:nth-last-of-type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70C0"/>
                </a:solidFill>
              </a:rPr>
              <a:t>odd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70C0"/>
                </a:solidFill>
              </a:rPr>
              <a:t>tr</a:t>
            </a:r>
            <a:r>
              <a:rPr lang="en-US" sz="3200" dirty="0" err="1">
                <a:solidFill>
                  <a:srgbClr val="FF0000"/>
                </a:solidFill>
              </a:rPr>
              <a:t>:nth-child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70C0"/>
                </a:solidFill>
              </a:rPr>
              <a:t>n+2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70C0"/>
                </a:solidFill>
              </a:rPr>
              <a:t>tr</a:t>
            </a:r>
            <a:r>
              <a:rPr lang="en-US" sz="3200" dirty="0" err="1">
                <a:solidFill>
                  <a:srgbClr val="FF0000"/>
                </a:solidFill>
              </a:rPr>
              <a:t>:nth-last-child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70C0"/>
                </a:solidFill>
              </a:rPr>
              <a:t>2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70C0"/>
                </a:solidFill>
              </a:rPr>
              <a:t>tr</a:t>
            </a:r>
            <a:r>
              <a:rPr lang="en-US" sz="3200" dirty="0" err="1">
                <a:solidFill>
                  <a:srgbClr val="FF0000"/>
                </a:solidFill>
              </a:rPr>
              <a:t>:nth-child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70C0"/>
                </a:solidFill>
              </a:rPr>
              <a:t>2n+4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70C0"/>
                </a:solidFill>
              </a:rPr>
              <a:t>tr</a:t>
            </a:r>
            <a:r>
              <a:rPr lang="en-US" sz="3200" dirty="0" err="1">
                <a:solidFill>
                  <a:srgbClr val="FF0000"/>
                </a:solidFill>
              </a:rPr>
              <a:t>:nth-last-child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70C0"/>
                </a:solidFill>
              </a:rPr>
              <a:t>-n+3</a:t>
            </a:r>
            <a:r>
              <a:rPr lang="en-US" sz="3200" dirty="0"/>
              <a:t>)</a:t>
            </a:r>
            <a:endParaRPr lang="uk-UA" sz="3200" dirty="0" smtClean="0"/>
          </a:p>
        </p:txBody>
      </p:sp>
    </p:spTree>
    <p:extLst>
      <p:ext uri="{BB962C8B-B14F-4D97-AF65-F5344CB8AC3E}">
        <p14:creationId xmlns:p14="http://schemas.microsoft.com/office/powerpoint/2010/main" val="37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Групування</a:t>
            </a:r>
            <a:r>
              <a:rPr lang="ru-RU" sz="4400" b="1" dirty="0" smtClean="0">
                <a:solidFill>
                  <a:schemeClr val="accent4"/>
                </a:solidFill>
              </a:rPr>
              <a:t> за блоками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470366"/>
            <a:ext cx="6048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0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Групування</a:t>
            </a:r>
            <a:r>
              <a:rPr lang="ru-RU" sz="4400" b="1" dirty="0" smtClean="0">
                <a:solidFill>
                  <a:schemeClr val="accent4"/>
                </a:solidFill>
              </a:rPr>
              <a:t> за </a:t>
            </a:r>
            <a:r>
              <a:rPr lang="ru-RU" sz="4400" b="1" dirty="0" err="1" smtClean="0">
                <a:solidFill>
                  <a:schemeClr val="accent4"/>
                </a:solidFill>
              </a:rPr>
              <a:t>комірками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72104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Форми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8642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/>
              <a:t>Що таке </a:t>
            </a:r>
            <a:r>
              <a:rPr lang="uk-UA" sz="3200" dirty="0" smtClean="0"/>
              <a:t>веб-форма?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Елемент </a:t>
            </a:r>
            <a:r>
              <a:rPr lang="uk-UA" sz="3200" dirty="0" err="1" smtClean="0"/>
              <a:t>form</a:t>
            </a:r>
            <a:endParaRPr lang="uk-UA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Текстові </a:t>
            </a:r>
            <a:r>
              <a:rPr lang="uk-UA" sz="3200" dirty="0"/>
              <a:t>поля та </a:t>
            </a:r>
            <a:r>
              <a:rPr lang="uk-UA" sz="3200" dirty="0" smtClean="0"/>
              <a:t>кнопки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Елементи вибору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Списки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Атрибути </a:t>
            </a:r>
            <a:r>
              <a:rPr lang="uk-UA" sz="3200" dirty="0"/>
              <a:t>елементів </a:t>
            </a:r>
            <a:r>
              <a:rPr lang="uk-UA" sz="3200" dirty="0" smtClean="0"/>
              <a:t>форми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Елементи </a:t>
            </a:r>
            <a:r>
              <a:rPr lang="uk-UA" sz="3200" dirty="0"/>
              <a:t>та їх атрибути в HTML 5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42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Де ми зараз?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50" y="1433218"/>
            <a:ext cx="5118770" cy="4710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1444" y="6143394"/>
            <a:ext cx="1398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uk-UA" sz="3200" dirty="0" smtClean="0"/>
              <a:t>Ми тут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7596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Що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таке</a:t>
            </a:r>
            <a:r>
              <a:rPr lang="ru-RU" sz="4400" b="1" dirty="0" smtClean="0">
                <a:solidFill>
                  <a:schemeClr val="accent4"/>
                </a:solidFill>
              </a:rPr>
              <a:t> форма?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5" y="1804987"/>
            <a:ext cx="6572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Елемент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en-US" sz="4400" b="1" dirty="0" smtClean="0">
                <a:solidFill>
                  <a:schemeClr val="accent4"/>
                </a:solidFill>
              </a:rPr>
              <a:t>form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1110CD"/>
                </a:solidFill>
              </a:rPr>
              <a:t>&lt;</a:t>
            </a:r>
            <a:r>
              <a:rPr lang="ru-RU" sz="3200" dirty="0" err="1">
                <a:solidFill>
                  <a:srgbClr val="1110CD"/>
                </a:solidFill>
              </a:rPr>
              <a:t>form</a:t>
            </a:r>
            <a:r>
              <a:rPr lang="ru-RU" sz="3200" dirty="0">
                <a:solidFill>
                  <a:srgbClr val="1110CD"/>
                </a:solidFill>
              </a:rPr>
              <a:t>&gt;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200" dirty="0" smtClean="0"/>
              <a:t>	</a:t>
            </a:r>
            <a:r>
              <a:rPr lang="ru-RU" sz="3200" dirty="0" err="1" smtClean="0"/>
              <a:t>Элементи</a:t>
            </a:r>
            <a:r>
              <a:rPr lang="ru-RU" sz="3200" dirty="0" smtClean="0"/>
              <a:t> </a:t>
            </a:r>
            <a:r>
              <a:rPr lang="ru-RU" sz="3200" dirty="0" err="1" smtClean="0"/>
              <a:t>форми</a:t>
            </a:r>
            <a:endParaRPr lang="ru-RU" sz="3200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ru-RU" sz="3200" dirty="0" smtClean="0"/>
              <a:t>   </a:t>
            </a:r>
            <a:r>
              <a:rPr lang="ru-RU" sz="3200" dirty="0" smtClean="0">
                <a:solidFill>
                  <a:srgbClr val="1110CD"/>
                </a:solidFill>
              </a:rPr>
              <a:t>&lt;/</a:t>
            </a:r>
            <a:r>
              <a:rPr lang="ru-RU" sz="3200" dirty="0" err="1">
                <a:solidFill>
                  <a:srgbClr val="1110CD"/>
                </a:solidFill>
              </a:rPr>
              <a:t>form</a:t>
            </a:r>
            <a:r>
              <a:rPr lang="ru-RU" sz="3200" dirty="0">
                <a:solidFill>
                  <a:srgbClr val="1110CD"/>
                </a:solidFill>
              </a:rPr>
              <a:t>&gt;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 smtClean="0"/>
              <a:t>Атрибути</a:t>
            </a:r>
            <a:endParaRPr lang="ru-RU" sz="3200" dirty="0"/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200" b="1" dirty="0" err="1">
                <a:solidFill>
                  <a:srgbClr val="1110CD"/>
                </a:solidFill>
              </a:rPr>
              <a:t>action</a:t>
            </a:r>
            <a:r>
              <a:rPr lang="ru-RU" sz="3200" dirty="0"/>
              <a:t>=</a:t>
            </a:r>
            <a:r>
              <a:rPr lang="ru-RU" sz="3200" dirty="0">
                <a:solidFill>
                  <a:srgbClr val="FF0000"/>
                </a:solidFill>
              </a:rPr>
              <a:t>“http://site.com.ua/handler/”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200" dirty="0" err="1">
                <a:solidFill>
                  <a:srgbClr val="1110CD"/>
                </a:solidFill>
              </a:rPr>
              <a:t>method</a:t>
            </a:r>
            <a:r>
              <a:rPr lang="ru-RU" sz="3200" dirty="0"/>
              <a:t>=</a:t>
            </a:r>
            <a:r>
              <a:rPr lang="ru-RU" sz="3200" dirty="0">
                <a:solidFill>
                  <a:srgbClr val="FF0000"/>
                </a:solidFill>
              </a:rPr>
              <a:t>“GET”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200" dirty="0" err="1">
                <a:solidFill>
                  <a:srgbClr val="1110CD"/>
                </a:solidFill>
              </a:rPr>
              <a:t>enctype</a:t>
            </a:r>
            <a:r>
              <a:rPr lang="ru-RU" sz="3200" dirty="0"/>
              <a:t>=</a:t>
            </a:r>
            <a:r>
              <a:rPr lang="ru-RU" sz="3200" dirty="0">
                <a:solidFill>
                  <a:srgbClr val="FF0000"/>
                </a:solidFill>
              </a:rPr>
              <a:t>“</a:t>
            </a:r>
            <a:r>
              <a:rPr lang="ru-RU" sz="3200" dirty="0" err="1">
                <a:solidFill>
                  <a:srgbClr val="FF0000"/>
                </a:solidFill>
              </a:rPr>
              <a:t>application</a:t>
            </a:r>
            <a:r>
              <a:rPr lang="ru-RU" sz="3200" dirty="0">
                <a:solidFill>
                  <a:srgbClr val="FF0000"/>
                </a:solidFill>
              </a:rPr>
              <a:t>/x-</a:t>
            </a:r>
            <a:r>
              <a:rPr lang="ru-RU" sz="3200" dirty="0" err="1">
                <a:solidFill>
                  <a:srgbClr val="FF0000"/>
                </a:solidFill>
              </a:rPr>
              <a:t>www</a:t>
            </a:r>
            <a:r>
              <a:rPr lang="ru-RU" sz="3200" dirty="0">
                <a:solidFill>
                  <a:srgbClr val="FF0000"/>
                </a:solidFill>
              </a:rPr>
              <a:t>-</a:t>
            </a:r>
            <a:r>
              <a:rPr lang="ru-RU" sz="3200" dirty="0" err="1">
                <a:solidFill>
                  <a:srgbClr val="FF0000"/>
                </a:solidFill>
              </a:rPr>
              <a:t>form-urlencoded</a:t>
            </a:r>
            <a:r>
              <a:rPr lang="ru-RU" sz="3200" dirty="0">
                <a:solidFill>
                  <a:srgbClr val="FF0000"/>
                </a:solidFill>
              </a:rPr>
              <a:t>”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ru-RU" sz="3200" dirty="0" err="1">
                <a:solidFill>
                  <a:srgbClr val="1110CD"/>
                </a:solidFill>
              </a:rPr>
              <a:t>target</a:t>
            </a:r>
            <a:r>
              <a:rPr lang="ru-RU" sz="3200" dirty="0"/>
              <a:t>=</a:t>
            </a:r>
            <a:r>
              <a:rPr lang="ru-RU" sz="3200" dirty="0">
                <a:solidFill>
                  <a:srgbClr val="FF0000"/>
                </a:solidFill>
              </a:rPr>
              <a:t>“_</a:t>
            </a:r>
            <a:r>
              <a:rPr lang="ru-RU" sz="3200" dirty="0" err="1">
                <a:solidFill>
                  <a:srgbClr val="FF0000"/>
                </a:solidFill>
              </a:rPr>
              <a:t>blank</a:t>
            </a:r>
            <a:r>
              <a:rPr lang="ru-RU" sz="3200" dirty="0">
                <a:solidFill>
                  <a:srgbClr val="FF0000"/>
                </a:solidFill>
              </a:rPr>
              <a:t>”</a:t>
            </a:r>
            <a:endParaRPr lang="en-US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Текстові</a:t>
            </a:r>
            <a:r>
              <a:rPr lang="ru-RU" sz="4400" b="1" dirty="0" smtClean="0">
                <a:solidFill>
                  <a:schemeClr val="accent4"/>
                </a:solidFill>
              </a:rPr>
              <a:t> поля та кнопки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1"/>
            <a:ext cx="8384668" cy="51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9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Елементи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вибору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1"/>
            <a:ext cx="9175267" cy="50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Список та </a:t>
            </a:r>
            <a:r>
              <a:rPr lang="ru-RU" sz="4400" b="1" dirty="0" err="1" smtClean="0">
                <a:solidFill>
                  <a:schemeClr val="accent4"/>
                </a:solidFill>
              </a:rPr>
              <a:t>його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1393002"/>
            <a:ext cx="5682221" cy="50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Список та </a:t>
            </a:r>
            <a:r>
              <a:rPr lang="ru-RU" sz="4400" b="1" dirty="0" err="1" smtClean="0">
                <a:solidFill>
                  <a:schemeClr val="accent4"/>
                </a:solidFill>
              </a:rPr>
              <a:t>його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1393002"/>
            <a:ext cx="5682221" cy="50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Інші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1295971"/>
            <a:ext cx="8397475" cy="488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Інші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атрибути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1" y="1606282"/>
            <a:ext cx="4710958" cy="331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1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Типи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en-US" sz="4400" b="1" dirty="0" smtClean="0">
                <a:solidFill>
                  <a:schemeClr val="accent4"/>
                </a:solidFill>
              </a:rPr>
              <a:t>input </a:t>
            </a:r>
            <a:r>
              <a:rPr lang="uk-UA" sz="4400" b="1" dirty="0" smtClean="0">
                <a:solidFill>
                  <a:schemeClr val="accent4"/>
                </a:solidFill>
              </a:rPr>
              <a:t>у </a:t>
            </a:r>
            <a:r>
              <a:rPr lang="en-US" sz="4400" b="1" dirty="0" smtClean="0">
                <a:solidFill>
                  <a:schemeClr val="accent4"/>
                </a:solidFill>
              </a:rPr>
              <a:t>HTML5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1" y="1426053"/>
            <a:ext cx="6244081" cy="46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Атрибути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елементу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en-US" sz="4400" b="1" dirty="0" smtClean="0">
                <a:solidFill>
                  <a:schemeClr val="accent4"/>
                </a:solidFill>
              </a:rPr>
              <a:t>input </a:t>
            </a:r>
            <a:r>
              <a:rPr lang="uk-UA" sz="4400" b="1" dirty="0" smtClean="0">
                <a:solidFill>
                  <a:schemeClr val="accent4"/>
                </a:solidFill>
              </a:rPr>
              <a:t>у </a:t>
            </a:r>
            <a:r>
              <a:rPr lang="en-US" sz="4400" b="1" dirty="0" smtClean="0">
                <a:solidFill>
                  <a:schemeClr val="accent4"/>
                </a:solidFill>
              </a:rPr>
              <a:t>HTML5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1" y="1462375"/>
            <a:ext cx="5936944" cy="49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Текстові редактори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/>
              <a:t>Штатний</a:t>
            </a:r>
            <a:r>
              <a:rPr lang="ru-RU" sz="3600" dirty="0"/>
              <a:t> Блокнот (</a:t>
            </a:r>
            <a:r>
              <a:rPr lang="en-US" sz="3600" dirty="0"/>
              <a:t>Notepad)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/>
              <a:t>Notepad++  (notepad-plus-plus.org)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/>
              <a:t>Sublime </a:t>
            </a:r>
            <a:r>
              <a:rPr lang="en-US" sz="3600" dirty="0" smtClean="0"/>
              <a:t>Text (</a:t>
            </a:r>
            <a:r>
              <a:rPr lang="en-US" sz="3600" dirty="0"/>
              <a:t>www.sublimetext.com)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err="1" smtClean="0"/>
              <a:t>EmEditor</a:t>
            </a:r>
            <a:r>
              <a:rPr lang="en-US" sz="3600" dirty="0" smtClean="0"/>
              <a:t> (</a:t>
            </a:r>
            <a:r>
              <a:rPr lang="en-US" sz="3600" dirty="0"/>
              <a:t>www.emeditor.com)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/>
              <a:t>Edit+  (www.editplus.com)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/>
              <a:t>Visual Studio Code (code.visualstudio.com)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err="1"/>
              <a:t>JetBrains</a:t>
            </a:r>
            <a:r>
              <a:rPr lang="en-US" sz="3600" dirty="0"/>
              <a:t> (www.jetbrains.com)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496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Список, </a:t>
            </a:r>
            <a:r>
              <a:rPr lang="ru-RU" sz="4400" b="1" dirty="0" err="1" smtClean="0">
                <a:solidFill>
                  <a:schemeClr val="accent4"/>
                </a:solidFill>
              </a:rPr>
              <a:t>що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редагується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8495085" cy="42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8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Використання </a:t>
            </a:r>
            <a:r>
              <a:rPr lang="en-US" sz="6000" b="1" dirty="0" smtClean="0">
                <a:solidFill>
                  <a:schemeClr val="accent4"/>
                </a:solidFill>
              </a:rPr>
              <a:t>CSS </a:t>
            </a:r>
            <a:endParaRPr lang="uk-UA" sz="6000" b="1" dirty="0" smtClean="0">
              <a:solidFill>
                <a:schemeClr val="accent4"/>
              </a:solidFill>
            </a:endParaRPr>
          </a:p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для макетування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450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Оформлення</a:t>
            </a:r>
            <a:r>
              <a:rPr lang="ru-RU" sz="3200" dirty="0"/>
              <a:t> меж </a:t>
            </a:r>
            <a:r>
              <a:rPr lang="ru-RU" sz="3200" dirty="0" err="1"/>
              <a:t>елемента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Внутрішні</a:t>
            </a:r>
            <a:r>
              <a:rPr lang="ru-RU" sz="3200" dirty="0"/>
              <a:t> </a:t>
            </a:r>
            <a:r>
              <a:rPr lang="ru-RU" sz="3200" dirty="0" err="1"/>
              <a:t>відступи</a:t>
            </a:r>
            <a:r>
              <a:rPr lang="ru-RU" sz="3200" dirty="0"/>
              <a:t> </a:t>
            </a:r>
            <a:r>
              <a:rPr lang="ru-RU" sz="3200" dirty="0" err="1"/>
              <a:t>елемента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Зовнішні</a:t>
            </a:r>
            <a:r>
              <a:rPr lang="ru-RU" sz="3200" dirty="0"/>
              <a:t> </a:t>
            </a:r>
            <a:r>
              <a:rPr lang="ru-RU" sz="3200" dirty="0" err="1"/>
              <a:t>відступи</a:t>
            </a:r>
            <a:r>
              <a:rPr lang="ru-RU" sz="3200" dirty="0"/>
              <a:t> </a:t>
            </a:r>
            <a:r>
              <a:rPr lang="ru-RU" sz="3200" dirty="0" err="1"/>
              <a:t>елемента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Розміри</a:t>
            </a:r>
            <a:r>
              <a:rPr lang="ru-RU" sz="3200" dirty="0"/>
              <a:t> </a:t>
            </a:r>
            <a:r>
              <a:rPr lang="ru-RU" sz="3200" dirty="0" err="1"/>
              <a:t>елемента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Позиціювання</a:t>
            </a:r>
            <a:r>
              <a:rPr lang="ru-RU" sz="3200" dirty="0"/>
              <a:t> </a:t>
            </a:r>
            <a:r>
              <a:rPr lang="ru-RU" sz="3200" dirty="0" err="1"/>
              <a:t>елемента</a:t>
            </a:r>
            <a:endParaRPr lang="ru-RU" sz="32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200" dirty="0" err="1"/>
              <a:t>Видимість</a:t>
            </a:r>
            <a:r>
              <a:rPr lang="ru-RU" sz="3200" dirty="0"/>
              <a:t> </a:t>
            </a:r>
            <a:r>
              <a:rPr lang="ru-RU" sz="3200" dirty="0" err="1"/>
              <a:t>елемента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Межі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1688284"/>
            <a:ext cx="7972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Оформлення м</a:t>
            </a:r>
            <a:r>
              <a:rPr lang="ru-RU" sz="4400" b="1" dirty="0" smtClean="0">
                <a:solidFill>
                  <a:schemeClr val="accent4"/>
                </a:solidFill>
              </a:rPr>
              <a:t>еж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820" y="1295972"/>
            <a:ext cx="94646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</a:t>
            </a:r>
            <a:r>
              <a:rPr lang="en-US" sz="3200" dirty="0"/>
              <a:t>: </a:t>
            </a:r>
            <a:r>
              <a:rPr lang="ru-RU" sz="3200" dirty="0">
                <a:solidFill>
                  <a:srgbClr val="FF0000"/>
                </a:solidFill>
              </a:rPr>
              <a:t>величина тип </a:t>
            </a:r>
            <a:r>
              <a:rPr lang="ru-RU" sz="3200" dirty="0" err="1" smtClean="0">
                <a:solidFill>
                  <a:srgbClr val="FF0000"/>
                </a:solidFill>
              </a:rPr>
              <a:t>колір</a:t>
            </a:r>
            <a:endParaRPr lang="ru-RU" sz="32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1px solid black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border-width</a:t>
            </a:r>
            <a:r>
              <a:rPr lang="en-US" sz="3200" dirty="0"/>
              <a:t>: </a:t>
            </a:r>
            <a:r>
              <a:rPr lang="ru-RU" sz="3200" dirty="0">
                <a:solidFill>
                  <a:srgbClr val="FF0000"/>
                </a:solidFill>
              </a:rPr>
              <a:t>величина </a:t>
            </a:r>
            <a:r>
              <a:rPr lang="ru-RU" sz="3200" dirty="0"/>
              <a:t>|</a:t>
            </a:r>
            <a:r>
              <a:rPr lang="ru-RU" sz="3200" dirty="0">
                <a:solidFill>
                  <a:srgbClr val="FF0000"/>
                </a:solidFill>
              </a:rPr>
              <a:t> % </a:t>
            </a:r>
            <a:r>
              <a:rPr lang="ru-RU" sz="3200" dirty="0"/>
              <a:t>|</a:t>
            </a:r>
            <a:r>
              <a:rPr lang="ru-RU" sz="3200" dirty="0">
                <a:solidFill>
                  <a:srgbClr val="FF0000"/>
                </a:solidFill>
              </a:rPr>
              <a:t> (</a:t>
            </a:r>
            <a:r>
              <a:rPr lang="en-US" sz="3200" dirty="0">
                <a:solidFill>
                  <a:srgbClr val="FF0000"/>
                </a:solidFill>
              </a:rPr>
              <a:t>thin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medium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thick)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border-style</a:t>
            </a:r>
            <a:r>
              <a:rPr lang="en-US" sz="3200" dirty="0"/>
              <a:t>: </a:t>
            </a:r>
            <a:r>
              <a:rPr lang="en-US" sz="3200" dirty="0">
                <a:solidFill>
                  <a:srgbClr val="FF0000"/>
                </a:solidFill>
              </a:rPr>
              <a:t>none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solid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dotted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dashed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double</a:t>
            </a:r>
            <a:r>
              <a:rPr lang="en-US" sz="3200" dirty="0" smtClean="0"/>
              <a:t>|</a:t>
            </a:r>
            <a:endParaRPr lang="en-US" sz="3200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3200" dirty="0">
                <a:solidFill>
                  <a:srgbClr val="FF0000"/>
                </a:solidFill>
              </a:rPr>
              <a:t>groove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ridge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inset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outset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border-color</a:t>
            </a:r>
            <a:r>
              <a:rPr lang="en-US" sz="3200" dirty="0"/>
              <a:t>: </a:t>
            </a:r>
            <a:r>
              <a:rPr lang="ru-RU" sz="3200" dirty="0" err="1" smtClean="0">
                <a:solidFill>
                  <a:srgbClr val="FF0000"/>
                </a:solidFill>
              </a:rPr>
              <a:t>колір</a:t>
            </a:r>
            <a:endParaRPr lang="ru-RU" sz="3200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border-top-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FF0000"/>
                </a:solidFill>
              </a:rPr>
              <a:t>width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style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color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border-right-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FF0000"/>
                </a:solidFill>
              </a:rPr>
              <a:t>width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style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color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border-left-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FF0000"/>
                </a:solidFill>
              </a:rPr>
              <a:t>width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style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color</a:t>
            </a:r>
            <a:r>
              <a:rPr lang="en-US" sz="3200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70C0"/>
                </a:solidFill>
              </a:rPr>
              <a:t>border-bottom-</a:t>
            </a:r>
            <a:r>
              <a:rPr lang="en-US" sz="3200" dirty="0"/>
              <a:t> (</a:t>
            </a:r>
            <a:r>
              <a:rPr lang="en-US" sz="3200" dirty="0">
                <a:solidFill>
                  <a:srgbClr val="FF0000"/>
                </a:solidFill>
              </a:rPr>
              <a:t>width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style </a:t>
            </a:r>
            <a:r>
              <a:rPr lang="en-US" sz="3200" dirty="0"/>
              <a:t>|</a:t>
            </a:r>
            <a:r>
              <a:rPr lang="en-US" sz="3200" dirty="0">
                <a:solidFill>
                  <a:srgbClr val="FF0000"/>
                </a:solidFill>
              </a:rPr>
              <a:t> color</a:t>
            </a:r>
            <a:r>
              <a:rPr lang="en-US" sz="3200" dirty="0"/>
              <a:t>)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Межі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r>
              <a:rPr lang="ru-RU" sz="4400" b="1" dirty="0" smtClean="0">
                <a:solidFill>
                  <a:schemeClr val="accent4"/>
                </a:solidFill>
              </a:rPr>
              <a:t> з </a:t>
            </a:r>
            <a:r>
              <a:rPr lang="ru-RU" sz="4400" b="1" dirty="0" err="1" smtClean="0">
                <a:solidFill>
                  <a:schemeClr val="accent4"/>
                </a:solidFill>
              </a:rPr>
              <a:t>закругленими</a:t>
            </a:r>
            <a:r>
              <a:rPr lang="ru-RU" sz="4400" b="1" dirty="0" smtClean="0">
                <a:solidFill>
                  <a:schemeClr val="accent4"/>
                </a:solidFill>
              </a:rPr>
              <a:t> краями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427281"/>
            <a:ext cx="75057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Внутрішні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відступи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57721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9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Зовнішні відступи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5" y="1396035"/>
            <a:ext cx="67532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Розміри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19689"/>
            <a:ext cx="7410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Позиціонування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3" y="1295972"/>
            <a:ext cx="7267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9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Мови розмітки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smtClean="0"/>
              <a:t>Дан</a:t>
            </a:r>
            <a:r>
              <a:rPr lang="uk-UA" sz="3600" dirty="0" smtClean="0"/>
              <a:t>і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/>
              <a:t>Модель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 err="1" smtClean="0"/>
              <a:t>Подання</a:t>
            </a:r>
            <a:endParaRPr lang="en-US" sz="36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sz="36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/>
              <a:t>[</a:t>
            </a:r>
            <a:r>
              <a:rPr lang="ru-RU" sz="3600" dirty="0" smtClean="0"/>
              <a:t>с</a:t>
            </a:r>
            <a:r>
              <a:rPr lang="uk-UA" sz="3600" dirty="0" err="1" smtClean="0"/>
              <a:t>півробітник</a:t>
            </a:r>
            <a:r>
              <a:rPr lang="ru-RU" sz="3600" dirty="0" smtClean="0"/>
              <a:t>:початок]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/>
              <a:t>   </a:t>
            </a:r>
            <a:r>
              <a:rPr lang="ru-RU" sz="3600" dirty="0" smtClean="0"/>
              <a:t>[</a:t>
            </a:r>
            <a:r>
              <a:rPr lang="uk-UA" sz="3600" dirty="0"/>
              <a:t>і</a:t>
            </a:r>
            <a:r>
              <a:rPr lang="ru-RU" sz="3600" dirty="0" smtClean="0"/>
              <a:t>м</a:t>
            </a:r>
            <a:r>
              <a:rPr lang="en-US" sz="3600" dirty="0" smtClean="0"/>
              <a:t>’</a:t>
            </a:r>
            <a:r>
              <a:rPr lang="ru-RU" sz="3600" dirty="0" smtClean="0"/>
              <a:t>я:</a:t>
            </a:r>
            <a:r>
              <a:rPr lang="ru-RU" sz="3600" dirty="0"/>
              <a:t>початок</a:t>
            </a:r>
            <a:r>
              <a:rPr lang="ru-RU" sz="3600" dirty="0" smtClean="0"/>
              <a:t>]</a:t>
            </a:r>
            <a:r>
              <a:rPr lang="ru-RU" sz="3600" b="1" dirty="0" smtClean="0"/>
              <a:t>Іван Петров</a:t>
            </a:r>
            <a:r>
              <a:rPr lang="ru-RU" sz="3600" dirty="0" smtClean="0"/>
              <a:t>[</a:t>
            </a:r>
            <a:r>
              <a:rPr lang="ru-RU" sz="3600" dirty="0" err="1" smtClean="0"/>
              <a:t>ім</a:t>
            </a:r>
            <a:r>
              <a:rPr lang="en-US" sz="3600" dirty="0" smtClean="0"/>
              <a:t>’</a:t>
            </a:r>
            <a:r>
              <a:rPr lang="ru-RU" sz="3600" dirty="0" smtClean="0"/>
              <a:t>я:к</a:t>
            </a:r>
            <a:r>
              <a:rPr lang="uk-UA" sz="3600" dirty="0" smtClean="0"/>
              <a:t>і</a:t>
            </a:r>
            <a:r>
              <a:rPr lang="ru-RU" sz="3600" dirty="0" err="1" smtClean="0"/>
              <a:t>нець</a:t>
            </a:r>
            <a:r>
              <a:rPr lang="ru-RU" sz="3600" dirty="0" smtClean="0"/>
              <a:t>]</a:t>
            </a:r>
            <a:endParaRPr lang="ru-RU" sz="36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3600" dirty="0" smtClean="0"/>
              <a:t>   </a:t>
            </a:r>
            <a:r>
              <a:rPr lang="ru-RU" sz="3600" dirty="0" smtClean="0"/>
              <a:t>[в</a:t>
            </a:r>
            <a:r>
              <a:rPr lang="uk-UA" sz="3600" dirty="0" err="1" smtClean="0"/>
              <a:t>ік</a:t>
            </a:r>
            <a:r>
              <a:rPr lang="ru-RU" sz="3600" dirty="0" smtClean="0"/>
              <a:t>:</a:t>
            </a:r>
            <a:r>
              <a:rPr lang="ru-RU" sz="3600" dirty="0"/>
              <a:t>початок</a:t>
            </a:r>
            <a:r>
              <a:rPr lang="ru-RU" sz="3600" dirty="0" smtClean="0"/>
              <a:t>]</a:t>
            </a:r>
            <a:r>
              <a:rPr lang="ru-RU" sz="3600" b="1" dirty="0" smtClean="0"/>
              <a:t>25</a:t>
            </a:r>
            <a:r>
              <a:rPr lang="ru-RU" sz="3600" dirty="0" smtClean="0"/>
              <a:t>[</a:t>
            </a:r>
            <a:r>
              <a:rPr lang="ru-RU" sz="3600" dirty="0" err="1" smtClean="0"/>
              <a:t>вік:кінець</a:t>
            </a:r>
            <a:r>
              <a:rPr lang="ru-RU" sz="3600" dirty="0"/>
              <a:t>]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ru-RU" sz="3600" dirty="0"/>
              <a:t>[</a:t>
            </a:r>
            <a:r>
              <a:rPr lang="ru-RU" sz="3600" dirty="0" err="1" smtClean="0"/>
              <a:t>співробітник:кінець</a:t>
            </a:r>
            <a:r>
              <a:rPr lang="ru-RU" sz="3600" dirty="0" smtClean="0"/>
              <a:t>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225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Видимість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елементів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730523"/>
            <a:ext cx="8858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Додаткові можливості </a:t>
            </a:r>
            <a:r>
              <a:rPr lang="en-US" sz="6000" b="1" dirty="0" smtClean="0">
                <a:solidFill>
                  <a:schemeClr val="accent4"/>
                </a:solidFill>
              </a:rPr>
              <a:t>CSS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2456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/>
              <a:t>Імпорт CSS 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Стилі </a:t>
            </a:r>
            <a:r>
              <a:rPr lang="uk-UA" sz="3200" dirty="0"/>
              <a:t>для різних типів носіїв 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Властивості </a:t>
            </a:r>
            <a:r>
              <a:rPr lang="uk-UA" sz="3200" dirty="0"/>
              <a:t>CSS для друку сторінок 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Властивості </a:t>
            </a:r>
            <a:r>
              <a:rPr lang="uk-UA" sz="3200" dirty="0"/>
              <a:t>курсору 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Використання </a:t>
            </a:r>
            <a:r>
              <a:rPr lang="uk-UA" sz="3200" dirty="0"/>
              <a:t>зовнішніх об'єктів 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Використання </a:t>
            </a:r>
            <a:r>
              <a:rPr lang="uk-UA" sz="3200" dirty="0"/>
              <a:t>аудіо- та відео-файлів </a:t>
            </a:r>
            <a:endParaRPr lang="en-US" sz="3200" dirty="0" smtClean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Огляд </a:t>
            </a:r>
            <a:r>
              <a:rPr lang="uk-UA" sz="3200" dirty="0"/>
              <a:t>можливостей HTML 5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8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 smtClean="0">
                <a:solidFill>
                  <a:schemeClr val="accent4"/>
                </a:solidFill>
              </a:rPr>
              <a:t>Типи носіїв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4" y="1670124"/>
            <a:ext cx="4191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1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Призначення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типів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носіїв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87344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7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Налаштування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друку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ru-RU" sz="4400" b="1" dirty="0" err="1" smtClean="0">
                <a:solidFill>
                  <a:schemeClr val="accent4"/>
                </a:solidFill>
              </a:rPr>
              <a:t>стоінок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79819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6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Вставка </a:t>
            </a:r>
            <a:r>
              <a:rPr lang="ru-RU" sz="4400" b="1" dirty="0" err="1" smtClean="0">
                <a:solidFill>
                  <a:schemeClr val="accent4"/>
                </a:solidFill>
              </a:rPr>
              <a:t>аудіо</a:t>
            </a:r>
            <a:r>
              <a:rPr lang="ru-RU" sz="4400" b="1" dirty="0" smtClean="0">
                <a:solidFill>
                  <a:schemeClr val="accent4"/>
                </a:solidFill>
              </a:rPr>
              <a:t> та </a:t>
            </a:r>
            <a:r>
              <a:rPr lang="ru-RU" sz="4400" b="1" dirty="0" err="1" smtClean="0">
                <a:solidFill>
                  <a:schemeClr val="accent4"/>
                </a:solidFill>
              </a:rPr>
              <a:t>відео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54" y="1234245"/>
            <a:ext cx="91344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53435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216393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000" b="1" dirty="0" smtClean="0">
                <a:solidFill>
                  <a:schemeClr val="accent4"/>
                </a:solidFill>
              </a:rPr>
              <a:t>Мета-інформація на сторінці</a:t>
            </a:r>
            <a:endParaRPr lang="ru-RU" sz="6000" b="1" dirty="0">
              <a:solidFill>
                <a:schemeClr val="accent4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343525"/>
            <a:ext cx="12192000" cy="1514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997" y="5562153"/>
            <a:ext cx="11694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err="1" smtClean="0"/>
              <a:t>Фомін</a:t>
            </a:r>
            <a:r>
              <a:rPr lang="ru-RU" sz="3200" dirty="0" smtClean="0"/>
              <a:t> </a:t>
            </a:r>
            <a:r>
              <a:rPr lang="ru-RU" sz="3200" dirty="0" err="1"/>
              <a:t>О</a:t>
            </a:r>
            <a:r>
              <a:rPr lang="ru-RU" sz="3200" dirty="0" err="1" smtClean="0"/>
              <a:t>лександр</a:t>
            </a:r>
            <a:r>
              <a:rPr lang="ru-RU" sz="3200" dirty="0" smtClean="0"/>
              <a:t> </a:t>
            </a:r>
            <a:r>
              <a:rPr lang="ru-RU" sz="3200" dirty="0" err="1" smtClean="0"/>
              <a:t>Сергійович</a:t>
            </a:r>
            <a:endParaRPr lang="en-US" sz="3200" dirty="0"/>
          </a:p>
          <a:p>
            <a:pPr algn="ctr"/>
            <a:r>
              <a:rPr lang="en-US" sz="3200" dirty="0" smtClean="0"/>
              <a:t>alex.phomin@gmail.com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9307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>
                <a:solidFill>
                  <a:schemeClr val="accent4"/>
                </a:solidFill>
              </a:rPr>
              <a:t>Теми </a:t>
            </a:r>
            <a:r>
              <a:rPr lang="ru-RU" sz="4400" b="1" dirty="0" err="1" smtClean="0">
                <a:solidFill>
                  <a:schemeClr val="accent4"/>
                </a:solidFill>
              </a:rPr>
              <a:t>розділу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820" y="1295972"/>
            <a:ext cx="9464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/>
              <a:t>Використання </a:t>
            </a:r>
            <a:r>
              <a:rPr lang="uk-UA" sz="3200" dirty="0" smtClean="0"/>
              <a:t>мета-інформації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Елемент </a:t>
            </a:r>
            <a:r>
              <a:rPr lang="uk-UA" sz="3200" dirty="0" err="1"/>
              <a:t>meta</a:t>
            </a:r>
            <a:r>
              <a:rPr lang="uk-UA" sz="3200" dirty="0"/>
              <a:t> та його </a:t>
            </a:r>
            <a:r>
              <a:rPr lang="uk-UA" sz="3200" dirty="0" smtClean="0"/>
              <a:t>атрибути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Пояснювальна мета-інформація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Мета-інформація </a:t>
            </a:r>
            <a:r>
              <a:rPr lang="uk-UA" sz="3200" dirty="0"/>
              <a:t>для </a:t>
            </a:r>
            <a:r>
              <a:rPr lang="uk-UA" sz="3200" dirty="0" smtClean="0"/>
              <a:t>роботів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uk-UA" sz="3200" dirty="0" smtClean="0"/>
              <a:t>Емуляція </a:t>
            </a:r>
            <a:r>
              <a:rPr lang="uk-UA" sz="3200" dirty="0"/>
              <a:t>заголовків відповіді сервера</a:t>
            </a:r>
            <a:endParaRPr lang="en-US" sz="3200" dirty="0" smtClean="0">
              <a:solidFill>
                <a:srgbClr val="1110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4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112046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972" y="175510"/>
            <a:ext cx="1169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 smtClean="0">
                <a:solidFill>
                  <a:schemeClr val="accent4"/>
                </a:solidFill>
              </a:rPr>
              <a:t>Елемент</a:t>
            </a:r>
            <a:r>
              <a:rPr lang="ru-RU" sz="4400" b="1" dirty="0" smtClean="0">
                <a:solidFill>
                  <a:schemeClr val="accent4"/>
                </a:solidFill>
              </a:rPr>
              <a:t> </a:t>
            </a:r>
            <a:r>
              <a:rPr lang="en-US" sz="4400" b="1" dirty="0" smtClean="0">
                <a:solidFill>
                  <a:schemeClr val="accent4"/>
                </a:solidFill>
              </a:rPr>
              <a:t>meta</a:t>
            </a:r>
            <a:endParaRPr lang="ru-RU" sz="4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2" y="1295972"/>
            <a:ext cx="8877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6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26184</TotalTime>
  <Words>2121</Words>
  <Application>Microsoft Office PowerPoint</Application>
  <PresentationFormat>Широкоэкранный</PresentationFormat>
  <Paragraphs>572</Paragraphs>
  <Slides>101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Фомин</dc:creator>
  <cp:lastModifiedBy>Александр Фомин</cp:lastModifiedBy>
  <cp:revision>545</cp:revision>
  <dcterms:created xsi:type="dcterms:W3CDTF">2021-06-28T16:46:48Z</dcterms:created>
  <dcterms:modified xsi:type="dcterms:W3CDTF">2022-07-23T16:52:14Z</dcterms:modified>
</cp:coreProperties>
</file>